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modernComment_101_AC9A14B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72" r:id="rId1"/>
  </p:sldMasterIdLst>
  <p:sldIdLst>
    <p:sldId id="257" r:id="rId2"/>
  </p:sldIdLst>
  <p:sldSz cx="38404800" cy="38404800"/>
  <p:notesSz cx="6858000" cy="9144000"/>
  <p:embeddedFontLst>
    <p:embeddedFont>
      <p:font typeface="Roboto" panose="02000000000000000000" pitchFamily="2" charset="0"/>
      <p:regular r:id="rId3"/>
      <p:bold r:id="rId4"/>
      <p:italic r:id="rId5"/>
      <p:boldItalic r:id="rId6"/>
    </p:embeddedFont>
    <p:embeddedFont>
      <p:font typeface="Roboto Light" panose="02000000000000000000" pitchFamily="2" charset="0"/>
      <p:regular r:id="rId7"/>
      <p:italic r:id="rId8"/>
    </p:embeddedFont>
    <p:embeddedFont>
      <p:font typeface="URW Gothic L" panose="020B0604020202020204" charset="0"/>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userDrawn="1">
          <p15:clr>
            <a:srgbClr val="A4A3A4"/>
          </p15:clr>
        </p15:guide>
        <p15:guide id="2" pos="1209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387058-C18E-D010-7059-5701BD7CC855}" name="Openshaw, Amanda" initials="OA" userId="S::amanda.openshaw@aruplab.com::d451c86c-0ed1-44e9-8c73-4720589cd0e5" providerId="AD"/>
  <p188:author id="{AE67819B-E68D-1049-A8FA-25BF7CE7BD80}" name="LaGrave, Danielle" initials="LD" userId="S::danielle.lagrave@aruplab.com::dbeb749f-13b4-4344-9336-5d0934b7a7d9" providerId="AD"/>
  <p188:author id="{E518A9A4-8129-1C15-7644-F4FE209311CC}" name="Rudd, Katie" initials="RK" userId="S::mary.rudd@aruplab.com::8760fc78-906b-4f6e-b736-4b104480f1a2" providerId="AD"/>
  <p188:author id="{9D33CAC8-7431-11BC-7504-00746381990D}" name="Bosworth, Michelle" initials="BM" userId="S::michelle.bosworth@aruplab.com::9b96a9f3-e437-4b50-ba99-d7caeda1064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09AA6"/>
    <a:srgbClr val="F5BD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64" autoAdjust="0"/>
    <p:restoredTop sz="94694"/>
  </p:normalViewPr>
  <p:slideViewPr>
    <p:cSldViewPr snapToGrid="0" snapToObjects="1">
      <p:cViewPr varScale="1">
        <p:scale>
          <a:sx n="19" d="100"/>
          <a:sy n="19" d="100"/>
        </p:scale>
        <p:origin x="2286" y="114"/>
      </p:cViewPr>
      <p:guideLst>
        <p:guide orient="horz" pos="12096"/>
        <p:guide pos="12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6.fntdata"/><Relationship Id="rId13" Type="http://schemas.openxmlformats.org/officeDocument/2006/relationships/tableStyles" Target="tableStyles.xml"/><Relationship Id="rId3" Type="http://schemas.openxmlformats.org/officeDocument/2006/relationships/font" Target="fonts/font1.fntdata"/><Relationship Id="rId7" Type="http://schemas.openxmlformats.org/officeDocument/2006/relationships/font" Target="fonts/font5.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4.fntdata"/><Relationship Id="rId11" Type="http://schemas.openxmlformats.org/officeDocument/2006/relationships/viewProps" Target="viewProps.xml"/><Relationship Id="rId5" Type="http://schemas.openxmlformats.org/officeDocument/2006/relationships/font" Target="fonts/font3.fntdata"/><Relationship Id="rId10" Type="http://schemas.openxmlformats.org/officeDocument/2006/relationships/presProps" Target="presProps.xml"/><Relationship Id="rId4" Type="http://schemas.openxmlformats.org/officeDocument/2006/relationships/font" Target="fonts/font2.fntdata"/><Relationship Id="rId9" Type="http://schemas.openxmlformats.org/officeDocument/2006/relationships/font" Target="fonts/font7.fntdata"/><Relationship Id="rId14" Type="http://schemas.microsoft.com/office/2018/10/relationships/authors" Target="authors.xml"/></Relationships>
</file>

<file path=ppt/comments/modernComment_101_AC9A14B1.xml><?xml version="1.0" encoding="utf-8"?>
<p188:cmLst xmlns:a="http://schemas.openxmlformats.org/drawingml/2006/main" xmlns:r="http://schemas.openxmlformats.org/officeDocument/2006/relationships" xmlns:p188="http://schemas.microsoft.com/office/powerpoint/2018/8/main">
  <p188:cm id="{EF04CDE3-9886-457B-B658-E208E4964399}" authorId="{9D33CAC8-7431-11BC-7504-00746381990D}" status="resolved" created="2023-02-06T23:11:30.861" complete="100000">
    <ac:txMkLst xmlns:ac="http://schemas.microsoft.com/office/drawing/2013/main/command">
      <pc:docMk xmlns:pc="http://schemas.microsoft.com/office/powerpoint/2013/main/command"/>
      <pc:sldMk xmlns:pc="http://schemas.microsoft.com/office/powerpoint/2013/main/command" cId="2895778993" sldId="257"/>
      <ac:spMk id="5" creationId="{117239FA-E0EF-6848-A26E-D2C0AD7E50A4}"/>
      <ac:txMk cp="863" len="36">
        <ac:context len="1035" hash="1753953596"/>
      </ac:txMk>
    </ac:txMkLst>
    <p188:pos x="6604000" y="11373811"/>
    <p188:txBody>
      <a:bodyPr/>
      <a:lstStyle/>
      <a:p>
        <a:r>
          <a:rPr lang="en-US"/>
          <a:t>Think NOT having last sentence be new paragraph is better.</a:t>
        </a:r>
      </a:p>
    </p188:txBody>
  </p188:cm>
  <p188:cm id="{E8FDF05F-8D7E-4315-8B06-38F2AF426FBD}" authorId="{9D33CAC8-7431-11BC-7504-00746381990D}" status="resolved" created="2023-02-06T23:13:24.479" complete="100000">
    <ac:txMkLst xmlns:ac="http://schemas.microsoft.com/office/drawing/2013/main/command">
      <pc:docMk xmlns:pc="http://schemas.microsoft.com/office/powerpoint/2013/main/command"/>
      <pc:sldMk xmlns:pc="http://schemas.microsoft.com/office/powerpoint/2013/main/command" cId="2895778993" sldId="257"/>
      <ac:spMk id="12" creationId="{D8C92B96-57B1-ED43-A638-7868EB8D7766}"/>
      <ac:txMk cp="616" len="153">
        <ac:context len="770" hash="4085852663"/>
      </ac:txMk>
    </ac:txMkLst>
    <p188:pos x="8669867" y="10176413"/>
    <p188:txBody>
      <a:bodyPr/>
      <a:lstStyle/>
      <a:p>
        <a:r>
          <a:rPr lang="en-US"/>
          <a:t>Maybe combine 2nd bullet with this last bullet (both are about expertise required)</a:t>
        </a:r>
      </a:p>
    </p188:txBody>
  </p188:cm>
  <p188:cm id="{ADF5E68A-56BC-484E-9144-98566CBBCBFC}" authorId="{E518A9A4-8129-1C15-7644-F4FE209311CC}" status="resolved" created="2023-02-07T22:07:54.167" complete="100000">
    <ac:txMkLst xmlns:ac="http://schemas.microsoft.com/office/drawing/2013/main/command">
      <pc:docMk xmlns:pc="http://schemas.microsoft.com/office/powerpoint/2013/main/command"/>
      <pc:sldMk xmlns:pc="http://schemas.microsoft.com/office/powerpoint/2013/main/command" cId="2895778993" sldId="257"/>
      <ac:graphicFrameMk id="15" creationId="{5D8862E0-5A35-AFA9-34C0-4C4AB54A31EC}"/>
      <ac:tblMk/>
      <ac:tcMk rowId="3592572166" colId="2249745484"/>
      <ac:txMk cp="0" len="26">
        <ac:context len="200" hash="2315470970"/>
      </ac:txMk>
    </ac:txMkLst>
    <p188:pos x="7709026" y="5799756"/>
    <p188:replyLst>
      <p188:reply id="{3DA69724-CD80-4596-89EB-A96D4B974FD3}" authorId="{AE67819B-E68D-1049-A8FA-25BF7CE7BD80}" created="2023-02-07T22:41:14.397">
        <p188:txBody>
          <a:bodyPr/>
          <a:lstStyle/>
          <a:p>
            <a:r>
              <a:rPr lang="en-US"/>
              <a:t>Yes - I took that from the Mayo report</a:t>
            </a:r>
          </a:p>
        </p188:txBody>
      </p188:reply>
      <p188:reply id="{0596B16A-7C05-4DA4-A573-6F503042E568}" authorId="{AE67819B-E68D-1049-A8FA-25BF7CE7BD80}" created="2023-02-07T22:42:04.858">
        <p188:txBody>
          <a:bodyPr/>
          <a:lstStyle/>
          <a:p>
            <a:r>
              <a:rPr lang="en-US"/>
              <a:t>Could it have been that the other markers were not informative to call the entire chromosome paternal?</a:t>
            </a:r>
          </a:p>
        </p188:txBody>
      </p188:reply>
    </p188:replyLst>
    <p188:txBody>
      <a:bodyPr/>
      <a:lstStyle/>
      <a:p>
        <a:r>
          <a:rPr lang="en-US"/>
          <a:t>Is that how the UPD was described in the report? Segmental UPD is mosaic (like BWS). This sounds more like heterodisomy.</a:t>
        </a:r>
      </a:p>
    </p188:txBody>
  </p188:cm>
  <p188:cm id="{0342BEC3-665F-48E8-8E4F-FFFFC65A0D98}" authorId="{E518A9A4-8129-1C15-7644-F4FE209311CC}" status="resolved" created="2023-02-07T22:09:48.879" complete="100000">
    <ac:txMkLst xmlns:ac="http://schemas.microsoft.com/office/drawing/2013/main/command">
      <pc:docMk xmlns:pc="http://schemas.microsoft.com/office/powerpoint/2013/main/command"/>
      <pc:sldMk xmlns:pc="http://schemas.microsoft.com/office/powerpoint/2013/main/command" cId="2895778993" sldId="257"/>
      <ac:graphicFrameMk id="15" creationId="{5D8862E0-5A35-AFA9-34C0-4C4AB54A31EC}"/>
      <ac:tblMk/>
      <ac:tcMk rowId="655878255" colId="2249745484"/>
      <ac:txMk cp="701" len="22">
        <ac:context len="749" hash="3292057608"/>
      </ac:txMk>
    </ac:txMkLst>
    <p188:pos x="19211215" y="9505482"/>
    <p188:txBody>
      <a:bodyPr/>
      <a:lstStyle/>
      <a:p>
        <a:r>
          <a:rPr lang="en-US"/>
          <a:t>My edit- feel free to delete. </a:t>
        </a:r>
      </a:p>
    </p188:txBody>
  </p188:cm>
  <p188:cm id="{C4E1FE4C-4C9F-4F45-9205-0EDC2F2AEF26}" authorId="{E518A9A4-8129-1C15-7644-F4FE209311CC}" status="resolved" created="2023-02-07T22:10:15.646" complete="100000">
    <ac:txMkLst xmlns:ac="http://schemas.microsoft.com/office/drawing/2013/main/command">
      <pc:docMk xmlns:pc="http://schemas.microsoft.com/office/powerpoint/2013/main/command"/>
      <pc:sldMk xmlns:pc="http://schemas.microsoft.com/office/powerpoint/2013/main/command" cId="2895778993" sldId="257"/>
      <ac:graphicFrameMk id="15" creationId="{5D8862E0-5A35-AFA9-34C0-4C4AB54A31EC}"/>
      <ac:tblMk/>
      <ac:tcMk rowId="655878255" colId="2249745484"/>
      <ac:txMk cp="383" len="2">
        <ac:context len="749" hash="3292057608"/>
      </ac:txMk>
    </ac:txMkLst>
    <p188:pos x="24697615" y="8061692"/>
    <p188:txBody>
      <a:bodyPr/>
      <a:lstStyle/>
      <a:p>
        <a:r>
          <a:rPr lang="en-US"/>
          <a:t>Corrected typo</a:t>
        </a:r>
      </a:p>
    </p188:txBody>
  </p188:cm>
  <p188:cm id="{7170D891-D5DF-49D7-BFF7-D671B4AA7303}" authorId="{E518A9A4-8129-1C15-7644-F4FE209311CC}" status="resolved" created="2023-02-07T22:12:39.688" complete="100000">
    <ac:txMkLst xmlns:ac="http://schemas.microsoft.com/office/drawing/2013/main/command">
      <pc:docMk xmlns:pc="http://schemas.microsoft.com/office/powerpoint/2013/main/command"/>
      <pc:sldMk xmlns:pc="http://schemas.microsoft.com/office/powerpoint/2013/main/command" cId="2895778993" sldId="257"/>
      <ac:graphicFrameMk id="16" creationId="{AB06070E-2476-8501-1CB0-36260782FD15}"/>
      <ac:tblMk/>
      <ac:tcMk rowId="1616950188" colId="2249745484"/>
      <ac:txMk cp="99" len="5">
        <ac:context len="255" hash="1714918788"/>
      </ac:txMk>
    </ac:txMkLst>
    <p188:pos x="21963009" y="2951343"/>
    <p188:txBody>
      <a:bodyPr/>
      <a:lstStyle/>
      <a:p>
        <a:r>
          <a:rPr lang="en-US"/>
          <a:t>Corrected capitalization</a:t>
        </a:r>
      </a:p>
    </p188:txBody>
  </p188:cm>
  <p188:cm id="{2836DB22-A2F1-483D-8EDE-7B3524257F8A}" authorId="{E518A9A4-8129-1C15-7644-F4FE209311CC}" status="resolved" created="2023-02-07T22:14:28.094" complete="100000">
    <ac:txMkLst xmlns:ac="http://schemas.microsoft.com/office/drawing/2013/main/command">
      <pc:docMk xmlns:pc="http://schemas.microsoft.com/office/powerpoint/2013/main/command"/>
      <pc:sldMk xmlns:pc="http://schemas.microsoft.com/office/powerpoint/2013/main/command" cId="2895778993" sldId="257"/>
      <ac:graphicFrameMk id="16" creationId="{AB06070E-2476-8501-1CB0-36260782FD15}"/>
      <ac:tblMk/>
      <ac:tcMk rowId="655878255" colId="2249745484"/>
      <ac:txMk cp="426" len="13">
        <ac:context len="607" hash="1060099915"/>
      </ac:txMk>
    </ac:txMkLst>
    <p188:pos x="15039695" y="6804886"/>
    <p188:txBody>
      <a:bodyPr/>
      <a:lstStyle/>
      <a:p>
        <a:r>
          <a:rPr lang="en-US"/>
          <a:t>grammar</a:t>
        </a:r>
      </a:p>
    </p188:txBody>
  </p188:cm>
  <p188:cm id="{2D1326CD-F876-4902-A172-E3BDAB21F5E0}" authorId="{E3387058-C18E-D010-7059-5701BD7CC855}" status="resolved" created="2023-02-07T23:57:01.214" complete="100000">
    <ac:txMkLst xmlns:ac="http://schemas.microsoft.com/office/drawing/2013/main/command">
      <pc:docMk xmlns:pc="http://schemas.microsoft.com/office/powerpoint/2013/main/command"/>
      <pc:sldMk xmlns:pc="http://schemas.microsoft.com/office/powerpoint/2013/main/command" cId="2895778993" sldId="257"/>
      <ac:graphicFrameMk id="14" creationId="{85BAC634-A05A-A621-C245-F3882CB01091}"/>
      <ac:tblMk/>
      <ac:tcMk rowId="655878255" colId="2249745484"/>
      <ac:txMk cp="0" len="409">
        <ac:context len="410" hash="2916992245"/>
      </ac:txMk>
    </ac:txMkLst>
    <p188:pos x="26989049" y="4966319"/>
    <p188:replyLst>
      <p188:reply id="{E31146AD-18B4-4F79-93FC-5658AF2BF6C4}" authorId="{AE67819B-E68D-1049-A8FA-25BF7CE7BD80}" created="2023-02-08T17:03:22.482">
        <p188:txBody>
          <a:bodyPr/>
          <a:lstStyle/>
          <a:p>
            <a:r>
              <a:rPr lang="en-US"/>
              <a:t>I don’t see that in the highlighted section</a:t>
            </a:r>
          </a:p>
        </p188:txBody>
      </p188:reply>
    </p188:replyLst>
    <p188:txBody>
      <a:bodyPr/>
      <a:lstStyle/>
      <a:p>
        <a:r>
          <a:rPr lang="en-US"/>
          <a:t>Spell out "microarray"?</a:t>
        </a:r>
      </a:p>
    </p188:txBody>
  </p188:cm>
  <p188:cm id="{94A2979A-B5BC-4E30-A9FD-F453C9991FD8}" authorId="{E3387058-C18E-D010-7059-5701BD7CC855}" status="resolved" created="2023-02-07T23:57:39.574" complete="100000">
    <ac:deMkLst xmlns:ac="http://schemas.microsoft.com/office/drawing/2013/main/command">
      <pc:docMk xmlns:pc="http://schemas.microsoft.com/office/powerpoint/2013/main/command"/>
      <pc:sldMk xmlns:pc="http://schemas.microsoft.com/office/powerpoint/2013/main/command" cId="2895778993" sldId="257"/>
      <ac:graphicFrameMk id="15" creationId="{5D8862E0-5A35-AFA9-34C0-4C4AB54A31EC}"/>
    </ac:deMkLst>
    <p188:txBody>
      <a:bodyPr/>
      <a:lstStyle/>
      <a:p>
        <a:r>
          <a:rPr lang="en-US"/>
          <a:t>Formatting for all pink sections - center the highlighted discussion points vertically, to make use of the pink space below?</a:t>
        </a:r>
      </a:p>
    </p188:txBody>
  </p188:cm>
  <p188:cm id="{F65D5EE9-BF0C-43BF-B3D2-AF33DE174029}" authorId="{E3387058-C18E-D010-7059-5701BD7CC855}" status="resolved" created="2023-02-07T23:59:10.912" complete="100000">
    <ac:txMkLst xmlns:ac="http://schemas.microsoft.com/office/drawing/2013/main/command">
      <pc:docMk xmlns:pc="http://schemas.microsoft.com/office/powerpoint/2013/main/command"/>
      <pc:sldMk xmlns:pc="http://schemas.microsoft.com/office/powerpoint/2013/main/command" cId="2895778993" sldId="257"/>
      <ac:graphicFrameMk id="15" creationId="{5D8862E0-5A35-AFA9-34C0-4C4AB54A31EC}"/>
      <ac:tblMk/>
      <ac:tcMk rowId="1616950188" colId="2249745484"/>
      <ac:txMk cp="8">
        <ac:context len="441" hash="177630824"/>
      </ac:txMk>
    </ac:txMkLst>
    <p188:pos x="5957849" y="2933911"/>
    <p188:replyLst>
      <p188:reply id="{9067A8EB-346E-49ED-B25B-FE37C05995DD}" authorId="{AE67819B-E68D-1049-A8FA-25BF7CE7BD80}" created="2023-02-08T17:01:54.065">
        <p188:txBody>
          <a:bodyPr/>
          <a:lstStyle/>
          <a:p>
            <a:r>
              <a:rPr lang="en-US"/>
              <a:t>That was taken from abstract, but I agree</a:t>
            </a:r>
          </a:p>
        </p188:txBody>
      </p188:reply>
    </p188:replyLst>
    <p188:txBody>
      <a:bodyPr/>
      <a:lstStyle/>
      <a:p>
        <a:r>
          <a:rPr lang="en-US"/>
          <a:t>Suggest just "performed" … "routinely performed' is confusing to me</a:t>
        </a:r>
      </a:p>
    </p188:txBody>
  </p188:cm>
  <p188:cm id="{98B834BA-C9D7-4279-9D2E-05506FFA885D}" authorId="{E3387058-C18E-D010-7059-5701BD7CC855}" status="resolved" created="2023-02-08T00:01:24.697" complete="100000">
    <ac:txMkLst xmlns:ac="http://schemas.microsoft.com/office/drawing/2013/main/command">
      <pc:docMk xmlns:pc="http://schemas.microsoft.com/office/powerpoint/2013/main/command"/>
      <pc:sldMk xmlns:pc="http://schemas.microsoft.com/office/powerpoint/2013/main/command" cId="2895778993" sldId="257"/>
      <ac:graphicFrameMk id="15" creationId="{5D8862E0-5A35-AFA9-34C0-4C4AB54A31EC}"/>
      <ac:tblMk/>
      <ac:tcMk rowId="655878255" colId="2249745484"/>
      <ac:txMk cp="281" len="1">
        <ac:context len="749" hash="3292057608"/>
      </ac:txMk>
    </ac:txMkLst>
    <p188:pos x="8022623" y="7623898"/>
    <p188:txBody>
      <a:bodyPr/>
      <a:lstStyle/>
      <a:p>
        <a:r>
          <a:rPr lang="en-US"/>
          <a:t>Is "US" common enough knowledge that everyone will know this means "ultrasound"?</a:t>
        </a:r>
      </a:p>
    </p188:txBody>
  </p188:cm>
  <p188:cm id="{3E72B6AF-A293-4C26-B54E-BFBB4F06FC8C}" authorId="{E3387058-C18E-D010-7059-5701BD7CC855}" status="resolved" created="2023-02-08T00:03:29.390" complete="100000">
    <ac:txMkLst xmlns:ac="http://schemas.microsoft.com/office/drawing/2013/main/command">
      <pc:docMk xmlns:pc="http://schemas.microsoft.com/office/powerpoint/2013/main/command"/>
      <pc:sldMk xmlns:pc="http://schemas.microsoft.com/office/powerpoint/2013/main/command" cId="2895778993" sldId="257"/>
      <ac:graphicFrameMk id="15" creationId="{5D8862E0-5A35-AFA9-34C0-4C4AB54A31EC}"/>
      <ac:tblMk/>
      <ac:tcMk rowId="655878255" colId="2249745484"/>
      <ac:txMk cp="645" len="3">
        <ac:context len="749" hash="3292057608"/>
      </ac:txMk>
    </ac:txMkLst>
    <p188:pos x="7816146" y="9098737"/>
    <p188:txBody>
      <a:bodyPr/>
      <a:lstStyle/>
      <a:p>
        <a:r>
          <a:rPr lang="en-US"/>
          <a:t>Replace 'NGS" with "skeletal dysplasia" to make it really clear.</a:t>
        </a:r>
      </a:p>
    </p188:txBody>
  </p188:cm>
  <p188:cm id="{98918EB8-153F-413C-9666-C1D968B7ADF8}" authorId="{E3387058-C18E-D010-7059-5701BD7CC855}" status="resolved" created="2023-02-08T00:05:00.374" complete="100000">
    <ac:deMkLst xmlns:ac="http://schemas.microsoft.com/office/drawing/2013/main/command">
      <pc:docMk xmlns:pc="http://schemas.microsoft.com/office/powerpoint/2013/main/command"/>
      <pc:sldMk xmlns:pc="http://schemas.microsoft.com/office/powerpoint/2013/main/command" cId="2895778993" sldId="257"/>
      <ac:graphicFrameMk id="14" creationId="{85BAC634-A05A-A621-C245-F3882CB01091}"/>
    </ac:deMkLst>
    <p188:txBody>
      <a:bodyPr/>
      <a:lstStyle/>
      <a:p>
        <a:r>
          <a:rPr lang="en-US"/>
          <a:t>Make more concise? try to remove "and" if possible</a:t>
        </a:r>
      </a:p>
    </p188:txBody>
  </p188:cm>
  <p188:cm id="{2CFDA2DB-128C-45A8-9E03-6FE7791EB4FC}" authorId="{E3387058-C18E-D010-7059-5701BD7CC855}" status="resolved" created="2023-02-08T00:06:22.407" complete="100000">
    <ac:txMkLst xmlns:ac="http://schemas.microsoft.com/office/drawing/2013/main/command">
      <pc:docMk xmlns:pc="http://schemas.microsoft.com/office/powerpoint/2013/main/command"/>
      <pc:sldMk xmlns:pc="http://schemas.microsoft.com/office/powerpoint/2013/main/command" cId="2895778993" sldId="257"/>
      <ac:graphicFrameMk id="16" creationId="{AB06070E-2476-8501-1CB0-36260782FD15}"/>
      <ac:tblMk/>
      <ac:tcMk rowId="3676239929" colId="2249745484"/>
      <ac:txMk cp="89" len="88">
        <ac:context len="268" hash="2271806365"/>
      </ac:txMk>
    </ac:txMkLst>
    <p188:pos x="26369617" y="731711"/>
    <p188:txBody>
      <a:bodyPr/>
      <a:lstStyle/>
      <a:p>
        <a:r>
          <a:rPr lang="en-US"/>
          <a:t>Move this to after the word "sample"?... Remove the phrase "in lab for testing" (just end at "received"
</a:t>
        </a:r>
      </a:p>
    </p188:txBody>
  </p188:cm>
  <p188:cm id="{EF63F6E6-6357-49B7-9B17-6D97FA6377A1}" authorId="{E3387058-C18E-D010-7059-5701BD7CC855}" status="resolved" created="2023-02-08T00:07:34.377" complete="100000">
    <ac:txMkLst xmlns:ac="http://schemas.microsoft.com/office/drawing/2013/main/command">
      <pc:docMk xmlns:pc="http://schemas.microsoft.com/office/powerpoint/2013/main/command"/>
      <pc:sldMk xmlns:pc="http://schemas.microsoft.com/office/powerpoint/2013/main/command" cId="2895778993" sldId="257"/>
      <ac:graphicFrameMk id="16" creationId="{AB06070E-2476-8501-1CB0-36260782FD15}"/>
      <ac:tblMk/>
      <ac:tcMk rowId="655878255" colId="2249745484"/>
      <ac:txMk cp="192">
        <ac:context len="607" hash="1060099915"/>
      </ac:txMk>
    </ac:txMkLst>
    <p188:pos x="15396817" y="5746162"/>
    <p188:txBody>
      <a:bodyPr/>
      <a:lstStyle/>
      <a:p>
        <a:r>
          <a:rPr lang="en-US"/>
          <a:t>Don't start with "and"</a:t>
        </a:r>
      </a:p>
    </p188:txBody>
  </p188:cm>
  <p188:cm id="{3FBEC8FE-8B5D-486D-AB55-FC265D855C83}" authorId="{E3387058-C18E-D010-7059-5701BD7CC855}" status="resolved" created="2023-02-08T00:09:00.320" complete="100000">
    <ac:txMkLst xmlns:ac="http://schemas.microsoft.com/office/drawing/2013/main/command">
      <pc:docMk xmlns:pc="http://schemas.microsoft.com/office/powerpoint/2013/main/command"/>
      <pc:sldMk xmlns:pc="http://schemas.microsoft.com/office/powerpoint/2013/main/command" cId="2895778993" sldId="257"/>
      <ac:graphicFrameMk id="16" creationId="{AB06070E-2476-8501-1CB0-36260782FD15}"/>
      <ac:tblMk/>
      <ac:tcMk rowId="655878255" colId="2249745484"/>
      <ac:txMk cp="595" len="10">
        <ac:context len="607" hash="1060099915"/>
      </ac:txMk>
    </ac:txMkLst>
    <p188:pos x="24747294" y="7191504"/>
    <p188:replyLst>
      <p188:reply id="{D3BE32A8-A1BE-4117-B244-4395641E25BD}" authorId="{AE67819B-E68D-1049-A8FA-25BF7CE7BD80}" created="2023-02-08T17:07:29.321">
        <p188:txBody>
          <a:bodyPr/>
          <a:lstStyle/>
          <a:p>
            <a:r>
              <a:rPr lang="en-US"/>
              <a:t>Repeat testing was done at client since it was chr pb.  Considered calling to check.  </a:t>
            </a:r>
          </a:p>
        </p188:txBody>
      </p188:reply>
      <p188:reply id="{5F70E053-8E0A-4255-9EAF-04E70DD62F83}" authorId="{AE67819B-E68D-1049-A8FA-25BF7CE7BD80}" created="2023-02-22T20:13:30.569">
        <p188:txBody>
          <a:bodyPr/>
          <a:lstStyle/>
          <a:p>
            <a:r>
              <a:rPr lang="en-US"/>
              <a:t>I did email GC but never got a response
</a:t>
            </a:r>
          </a:p>
        </p188:txBody>
      </p188:reply>
    </p188:replyLst>
    <p188:txBody>
      <a:bodyPr/>
      <a:lstStyle/>
      <a:p>
        <a:r>
          <a:rPr lang="en-US"/>
          <a:t>Did we get a repeat fetal sample? Was fetus actually T13? (just curious. And someone may ask)</a:t>
        </a:r>
      </a:p>
    </p188:txBody>
  </p188:cm>
  <p188:cm id="{870D823A-B6E0-4D6F-84FA-FAC4FD91EE70}" authorId="{E3387058-C18E-D010-7059-5701BD7CC855}" status="resolved" created="2023-02-08T00:09:31.063" complete="100000">
    <ac:txMkLst xmlns:ac="http://schemas.microsoft.com/office/drawing/2013/main/command">
      <pc:docMk xmlns:pc="http://schemas.microsoft.com/office/powerpoint/2013/main/command"/>
      <pc:sldMk xmlns:pc="http://schemas.microsoft.com/office/powerpoint/2013/main/command" cId="2895778993" sldId="257"/>
      <ac:spMk id="12" creationId="{D8C92B96-57B1-ED43-A638-7868EB8D7766}"/>
      <ac:txMk cp="0">
        <ac:context len="770" hash="4085852663"/>
      </ac:txMk>
    </ac:txMkLst>
    <p188:pos x="5338916" y="1244352"/>
    <p188:txBody>
      <a:bodyPr/>
      <a:lstStyle/>
      <a:p>
        <a:r>
          <a:rPr lang="en-US"/>
          <a:t>Needs definition the first time?</a:t>
        </a:r>
      </a:p>
    </p188:txBody>
  </p188:cm>
  <p188:cm id="{2CE3694C-55F6-455C-AB63-F6F6FBD63D2E}" authorId="{E3387058-C18E-D010-7059-5701BD7CC855}" status="resolved" created="2023-02-08T00:11:50.036" complete="100000">
    <ac:txMkLst xmlns:ac="http://schemas.microsoft.com/office/drawing/2013/main/command">
      <pc:docMk xmlns:pc="http://schemas.microsoft.com/office/powerpoint/2013/main/command"/>
      <pc:sldMk xmlns:pc="http://schemas.microsoft.com/office/powerpoint/2013/main/command" cId="2895778993" sldId="257"/>
      <ac:spMk id="12" creationId="{D8C92B96-57B1-ED43-A638-7868EB8D7766}"/>
      <ac:txMk cp="389" len="31">
        <ac:context len="770" hash="4085852663"/>
      </ac:txMk>
    </ac:txMkLst>
    <p188:pos x="7728155" y="5344404"/>
    <p188:txBody>
      <a:bodyPr/>
      <a:lstStyle/>
      <a:p>
        <a:r>
          <a:rPr lang="en-US"/>
          <a:t>Reword - suggest "or when test changes are needed"</a:t>
        </a:r>
      </a:p>
    </p188:txBody>
  </p188:cm>
  <p188:cm id="{40F81174-21DD-4ADC-AF43-A70C78B28B99}" authorId="{E3387058-C18E-D010-7059-5701BD7CC855}" created="2023-02-08T00:14:04.262">
    <ac:txMkLst xmlns:ac="http://schemas.microsoft.com/office/drawing/2013/main/command">
      <pc:docMk xmlns:pc="http://schemas.microsoft.com/office/powerpoint/2013/main/command"/>
      <pc:sldMk xmlns:pc="http://schemas.microsoft.com/office/powerpoint/2013/main/command" cId="2895778993" sldId="257"/>
      <ac:spMk id="12" creationId="{D8C92B96-57B1-ED43-A638-7868EB8D7766}"/>
      <ac:txMk cp="421" len="194">
        <ac:context len="770" hash="4085852663"/>
      </ac:txMk>
    </ac:txMkLst>
    <p188:pos x="8878529" y="5934340"/>
    <p188:txBody>
      <a:bodyPr/>
      <a:lstStyle/>
      <a:p>
        <a:r>
          <a:rPr lang="en-US"/>
          <a:t>Consider whether to remove - wasn't really discussed in this case series, and didn't really come into play with the test prioritization decisions (the fact that there was a family history was important, but the actual proband report didn't have a big role in the 3 cases reported)</a:t>
        </a:r>
      </a:p>
    </p188:txBody>
  </p188:cm>
  <p188:cm id="{6774C0BF-C55A-4414-BE63-8F815973FFC8}" authorId="{E3387058-C18E-D010-7059-5701BD7CC855}" created="2023-02-08T00:15:25.584">
    <ac:txMkLst xmlns:ac="http://schemas.microsoft.com/office/drawing/2013/main/command">
      <pc:docMk xmlns:pc="http://schemas.microsoft.com/office/powerpoint/2013/main/command"/>
      <pc:sldMk xmlns:pc="http://schemas.microsoft.com/office/powerpoint/2013/main/command" cId="2895778993" sldId="257"/>
      <ac:spMk id="12" creationId="{D8C92B96-57B1-ED43-A638-7868EB8D7766}"/>
      <ac:txMk cp="616">
        <ac:context len="770" hash="4085852663"/>
      </ac:txMk>
    </ac:txMkLst>
    <p188:pos x="2389239" y="8500559"/>
    <p188:txBody>
      <a:bodyPr/>
      <a:lstStyle/>
      <a:p>
        <a:r>
          <a:rPr lang="en-US"/>
          <a:t>Need new word that is less about "doing something wrong" and more about expertise to navigate the nuances of best practices. Also "these processes" feels too vague</a:t>
        </a:r>
      </a:p>
    </p188:txBody>
  </p188:cm>
  <p188:cm id="{CB59301F-54F5-40DC-B3C7-054A16B26503}" authorId="{E3387058-C18E-D010-7059-5701BD7CC855}" status="resolved" created="2023-02-08T00:18:02.813" complete="100000">
    <ac:txMkLst xmlns:ac="http://schemas.microsoft.com/office/drawing/2013/main/command">
      <pc:docMk xmlns:pc="http://schemas.microsoft.com/office/powerpoint/2013/main/command"/>
      <pc:sldMk xmlns:pc="http://schemas.microsoft.com/office/powerpoint/2013/main/command" cId="2895778993" sldId="257"/>
      <ac:spMk id="12" creationId="{D8C92B96-57B1-ED43-A638-7868EB8D7766}"/>
      <ac:txMk cp="634" len="43">
        <ac:context len="770" hash="4085852663"/>
      </ac:txMk>
    </ac:txMkLst>
    <p188:pos x="7757652" y="10063888"/>
    <p188:replyLst>
      <p188:reply id="{2901C56F-DBC3-4AA1-A9B5-8651267497E9}" authorId="{AE67819B-E68D-1049-A8FA-25BF7CE7BD80}" created="2023-02-08T19:39:44.278">
        <p188:txBody>
          <a:bodyPr/>
          <a:lstStyle/>
          <a:p>
            <a:r>
              <a:rPr lang="en-US"/>
              <a:t>Yes, the lab running the test must have this expertise, because most samples will not be coming from offices that have that expertise themselves.
</a:t>
            </a:r>
          </a:p>
        </p188:txBody>
      </p188:reply>
    </p188:replyLst>
    <p188:txBody>
      <a:bodyPr/>
      <a:lstStyle/>
      <a:p>
        <a:r>
          <a:rPr lang="en-US"/>
          <a:t>Word choice here - as long as a genetics professional is involved, do they HAVE to be at the lab? "retain" also sounds like someone is fighting to take the expertise away from the lab and we don't want it. Someone else has a comment here and I don't know how to see what it is!</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457200"/>
            <a:ext cx="36576000" cy="3657600"/>
          </a:xfrm>
          <a:prstGeom prst="rect">
            <a:avLst/>
          </a:prstGeom>
        </p:spPr>
        <p:txBody>
          <a:bodyPr anchor="t">
            <a:normAutofit/>
          </a:bodyPr>
          <a:lstStyle>
            <a:lvl1pPr algn="ctr">
              <a:defRPr sz="9600">
                <a:solidFill>
                  <a:schemeClr val="accent2"/>
                </a:solidFill>
              </a:defRPr>
            </a:lvl1pPr>
          </a:lstStyle>
          <a:p>
            <a:r>
              <a:rPr lang="en-US" dirty="0"/>
              <a:t>42 x 42 in. poster presentation</a:t>
            </a:r>
            <a:br>
              <a:rPr lang="en-US" dirty="0"/>
            </a:br>
            <a:r>
              <a:rPr lang="en-US" dirty="0"/>
              <a:t>Click to edit title style</a:t>
            </a:r>
          </a:p>
        </p:txBody>
      </p:sp>
      <p:sp>
        <p:nvSpPr>
          <p:cNvPr id="3" name="Subtitle 2"/>
          <p:cNvSpPr>
            <a:spLocks noGrp="1"/>
          </p:cNvSpPr>
          <p:nvPr>
            <p:ph type="subTitle" idx="1" hasCustomPrompt="1"/>
          </p:nvPr>
        </p:nvSpPr>
        <p:spPr>
          <a:xfrm>
            <a:off x="914400" y="4389120"/>
            <a:ext cx="36576000" cy="2743200"/>
          </a:xfrm>
          <a:prstGeom prst="rect">
            <a:avLst/>
          </a:prstGeom>
        </p:spPr>
        <p:txBody>
          <a:bodyPr/>
          <a:lstStyle>
            <a:lvl1pPr marL="0" indent="0" algn="ctr">
              <a:buNone/>
              <a:defRPr sz="7560">
                <a:solidFill>
                  <a:schemeClr val="tx1"/>
                </a:solidFill>
              </a:defRPr>
            </a:lvl1pPr>
            <a:lvl2pPr marL="1440180" indent="0" algn="ctr">
              <a:buNone/>
              <a:defRPr sz="6300"/>
            </a:lvl2pPr>
            <a:lvl3pPr marL="2880360" indent="0" algn="ctr">
              <a:buNone/>
              <a:defRPr sz="5670"/>
            </a:lvl3pPr>
            <a:lvl4pPr marL="4320540" indent="0" algn="ctr">
              <a:buNone/>
              <a:defRPr sz="5040"/>
            </a:lvl4pPr>
            <a:lvl5pPr marL="5760720" indent="0" algn="ctr">
              <a:buNone/>
              <a:defRPr sz="5040"/>
            </a:lvl5pPr>
            <a:lvl6pPr marL="7200900" indent="0" algn="ctr">
              <a:buNone/>
              <a:defRPr sz="5040"/>
            </a:lvl6pPr>
            <a:lvl7pPr marL="8641080" indent="0" algn="ctr">
              <a:buNone/>
              <a:defRPr sz="5040"/>
            </a:lvl7pPr>
            <a:lvl8pPr marL="10081260" indent="0" algn="ctr">
              <a:buNone/>
              <a:defRPr sz="5040"/>
            </a:lvl8pPr>
            <a:lvl9pPr marL="11521440" indent="0" algn="ctr">
              <a:buNone/>
              <a:defRPr sz="5040"/>
            </a:lvl9pPr>
          </a:lstStyle>
          <a:p>
            <a:r>
              <a:rPr lang="en-US" dirty="0"/>
              <a:t>Click to edit subtitle style</a:t>
            </a:r>
          </a:p>
        </p:txBody>
      </p:sp>
      <p:sp>
        <p:nvSpPr>
          <p:cNvPr id="5" name="Text Placeholder 2">
            <a:extLst>
              <a:ext uri="{FF2B5EF4-FFF2-40B4-BE49-F238E27FC236}">
                <a16:creationId xmlns:a16="http://schemas.microsoft.com/office/drawing/2014/main" id="{1EE3C88F-4BE6-8745-99CA-9434FDD9524B}"/>
              </a:ext>
            </a:extLst>
          </p:cNvPr>
          <p:cNvSpPr>
            <a:spLocks noGrp="1"/>
          </p:cNvSpPr>
          <p:nvPr>
            <p:ph type="body" idx="10" hasCustomPrompt="1"/>
          </p:nvPr>
        </p:nvSpPr>
        <p:spPr>
          <a:xfrm>
            <a:off x="914400" y="7509511"/>
            <a:ext cx="9144000" cy="1828800"/>
          </a:xfrm>
          <a:prstGeom prst="rect">
            <a:avLst/>
          </a:prstGeom>
          <a:solidFill>
            <a:schemeClr val="bg2"/>
          </a:solidFill>
        </p:spPr>
        <p:txBody>
          <a:bodyPr lIns="274320" anchor="ctr" anchorCtr="0"/>
          <a:lstStyle>
            <a:lvl1pPr marL="0" indent="0" algn="ctr">
              <a:buNone/>
              <a:defRPr sz="4801" b="1" i="0">
                <a:solidFill>
                  <a:schemeClr val="accent2"/>
                </a:solidFill>
                <a:latin typeface="Roboto" panose="02000000000000000000" pitchFamily="2" charset="0"/>
                <a:ea typeface="Roboto" panose="02000000000000000000" pitchFamily="2" charset="0"/>
              </a:defRPr>
            </a:lvl1pPr>
            <a:lvl2pPr marL="953950" indent="0">
              <a:buNone/>
              <a:defRPr sz="4173" b="1"/>
            </a:lvl2pPr>
            <a:lvl3pPr marL="1907901" indent="0">
              <a:buNone/>
              <a:defRPr sz="3755" b="1"/>
            </a:lvl3pPr>
            <a:lvl4pPr marL="2861853" indent="0">
              <a:buNone/>
              <a:defRPr sz="3338" b="1"/>
            </a:lvl4pPr>
            <a:lvl5pPr marL="3815803" indent="0">
              <a:buNone/>
              <a:defRPr sz="3338" b="1"/>
            </a:lvl5pPr>
            <a:lvl6pPr marL="4769753" indent="0">
              <a:buNone/>
              <a:defRPr sz="3338" b="1"/>
            </a:lvl6pPr>
            <a:lvl7pPr marL="5723704" indent="0">
              <a:buNone/>
              <a:defRPr sz="3338" b="1"/>
            </a:lvl7pPr>
            <a:lvl8pPr marL="6677656" indent="0">
              <a:buNone/>
              <a:defRPr sz="3338" b="1"/>
            </a:lvl8pPr>
            <a:lvl9pPr marL="7631605" indent="0">
              <a:buNone/>
              <a:defRPr sz="3338" b="1"/>
            </a:lvl9pPr>
          </a:lstStyle>
          <a:p>
            <a:pPr lvl="0"/>
            <a:r>
              <a:rPr lang="en-US" dirty="0"/>
              <a:t>Click to edit text styles</a:t>
            </a:r>
          </a:p>
        </p:txBody>
      </p:sp>
      <p:sp>
        <p:nvSpPr>
          <p:cNvPr id="6" name="Content Placeholder 3">
            <a:extLst>
              <a:ext uri="{FF2B5EF4-FFF2-40B4-BE49-F238E27FC236}">
                <a16:creationId xmlns:a16="http://schemas.microsoft.com/office/drawing/2014/main" id="{0DCC728D-9FF1-D449-BE5E-1E3631FE19C7}"/>
              </a:ext>
            </a:extLst>
          </p:cNvPr>
          <p:cNvSpPr>
            <a:spLocks noGrp="1"/>
          </p:cNvSpPr>
          <p:nvPr>
            <p:ph sz="half" idx="2" hasCustomPrompt="1"/>
          </p:nvPr>
        </p:nvSpPr>
        <p:spPr>
          <a:xfrm>
            <a:off x="914400" y="9520036"/>
            <a:ext cx="9144000" cy="24739483"/>
          </a:xfrm>
          <a:prstGeom prst="rect">
            <a:avLst/>
          </a:prstGeom>
          <a:solidFill>
            <a:schemeClr val="bg1"/>
          </a:solidFill>
          <a:effectLst>
            <a:outerShdw blurRad="50800" dist="38100" dir="8100000" algn="tr" rotWithShape="0">
              <a:prstClr val="black">
                <a:alpha val="40000"/>
              </a:prstClr>
            </a:outerShdw>
          </a:effectLst>
          <a:scene3d>
            <a:camera prst="orthographicFront"/>
            <a:lightRig rig="threePt" dir="t"/>
          </a:scene3d>
          <a:sp3d extrusionH="19050"/>
        </p:spPr>
        <p:txBody>
          <a:bodyPr lIns="274320"/>
          <a:lstStyle>
            <a:lvl1pPr marL="0" indent="0">
              <a:buFontTx/>
              <a:buNone/>
              <a:defRPr sz="4400" b="0">
                <a:latin typeface="Roboto" panose="02000000000000000000" pitchFamily="2" charset="0"/>
                <a:ea typeface="Roboto" panose="02000000000000000000" pitchFamily="2" charset="0"/>
              </a:defRPr>
            </a:lvl1pPr>
            <a:lvl2pPr marL="2160270" indent="-720090">
              <a:buFont typeface="Roboto" panose="02000000000000000000" pitchFamily="2" charset="0"/>
              <a:buChar char="»"/>
              <a:defRPr lang="en-US" sz="4400" b="0" kern="1200" dirty="0" smtClean="0">
                <a:solidFill>
                  <a:schemeClr val="tx1"/>
                </a:solidFill>
                <a:latin typeface="Roboto" panose="02000000000000000000" pitchFamily="2" charset="0"/>
                <a:ea typeface="Roboto" panose="02000000000000000000" pitchFamily="2" charset="0"/>
                <a:cs typeface="+mn-cs"/>
              </a:defRPr>
            </a:lvl2pPr>
            <a:lvl3pPr marL="3600450" indent="-720090">
              <a:buFont typeface="Wingdings" panose="05000000000000000000" pitchFamily="2" charset="2"/>
              <a:buChar char="§"/>
              <a:defRPr sz="4400" b="0">
                <a:latin typeface="Roboto" panose="02000000000000000000" pitchFamily="2" charset="0"/>
                <a:ea typeface="Roboto" panose="02000000000000000000" pitchFamily="2" charset="0"/>
              </a:defRPr>
            </a:lvl3pPr>
            <a:lvl4pPr marL="5040630" indent="-720090">
              <a:buFont typeface="Roboto" panose="02000000000000000000" pitchFamily="2" charset="0"/>
              <a:buChar char="›"/>
              <a:defRPr sz="4400" b="0">
                <a:latin typeface="Roboto" panose="02000000000000000000" pitchFamily="2" charset="0"/>
                <a:ea typeface="Roboto" panose="02000000000000000000" pitchFamily="2" charset="0"/>
              </a:defRPr>
            </a:lvl4pPr>
            <a:lvl5pPr marL="6480810" indent="-720090">
              <a:buFont typeface="Courier New" panose="02070309020205020404" pitchFamily="49" charset="0"/>
              <a:buChar char="o"/>
              <a:defRPr sz="4400" b="0">
                <a:latin typeface="Roboto" panose="02000000000000000000" pitchFamily="2" charset="0"/>
                <a:ea typeface="Roboto" panose="02000000000000000000" pitchFamily="2" charset="0"/>
              </a:defRPr>
            </a:lvl5p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a:extLst>
              <a:ext uri="{FF2B5EF4-FFF2-40B4-BE49-F238E27FC236}">
                <a16:creationId xmlns:a16="http://schemas.microsoft.com/office/drawing/2014/main" id="{59A5EAC6-307F-D746-9F9F-1EF55361A5F2}"/>
              </a:ext>
            </a:extLst>
          </p:cNvPr>
          <p:cNvSpPr>
            <a:spLocks noGrp="1"/>
          </p:cNvSpPr>
          <p:nvPr>
            <p:ph type="body" sz="quarter" idx="3" hasCustomPrompt="1"/>
          </p:nvPr>
        </p:nvSpPr>
        <p:spPr>
          <a:xfrm>
            <a:off x="10515600" y="7509511"/>
            <a:ext cx="26974800" cy="1828800"/>
          </a:xfrm>
          <a:prstGeom prst="rect">
            <a:avLst/>
          </a:prstGeom>
          <a:solidFill>
            <a:schemeClr val="bg2"/>
          </a:solidFill>
        </p:spPr>
        <p:txBody>
          <a:bodyPr lIns="274320" anchor="ctr" anchorCtr="0"/>
          <a:lstStyle>
            <a:lvl1pPr marL="0" indent="0" algn="ctr">
              <a:buNone/>
              <a:defRPr sz="4801" b="1" i="0">
                <a:solidFill>
                  <a:schemeClr val="accent2"/>
                </a:solidFill>
                <a:latin typeface="Roboto" panose="02000000000000000000" pitchFamily="2" charset="0"/>
                <a:ea typeface="Roboto" panose="02000000000000000000" pitchFamily="2" charset="0"/>
              </a:defRPr>
            </a:lvl1pPr>
            <a:lvl2pPr marL="953950" indent="0">
              <a:buNone/>
              <a:defRPr sz="4173" b="1"/>
            </a:lvl2pPr>
            <a:lvl3pPr marL="1907901" indent="0">
              <a:buNone/>
              <a:defRPr sz="3755" b="1"/>
            </a:lvl3pPr>
            <a:lvl4pPr marL="2861853" indent="0">
              <a:buNone/>
              <a:defRPr sz="3338" b="1"/>
            </a:lvl4pPr>
            <a:lvl5pPr marL="3815803" indent="0">
              <a:buNone/>
              <a:defRPr sz="3338" b="1"/>
            </a:lvl5pPr>
            <a:lvl6pPr marL="4769753" indent="0">
              <a:buNone/>
              <a:defRPr sz="3338" b="1"/>
            </a:lvl6pPr>
            <a:lvl7pPr marL="5723704" indent="0">
              <a:buNone/>
              <a:defRPr sz="3338" b="1"/>
            </a:lvl7pPr>
            <a:lvl8pPr marL="6677656" indent="0">
              <a:buNone/>
              <a:defRPr sz="3338" b="1"/>
            </a:lvl8pPr>
            <a:lvl9pPr marL="7631605" indent="0">
              <a:buNone/>
              <a:defRPr sz="3338" b="1"/>
            </a:lvl9pPr>
          </a:lstStyle>
          <a:p>
            <a:pPr lvl="0"/>
            <a:r>
              <a:rPr lang="en-US" dirty="0"/>
              <a:t>Click to edit text styles</a:t>
            </a:r>
          </a:p>
        </p:txBody>
      </p:sp>
      <p:sp>
        <p:nvSpPr>
          <p:cNvPr id="12" name="Text Placeholder 4">
            <a:extLst>
              <a:ext uri="{FF2B5EF4-FFF2-40B4-BE49-F238E27FC236}">
                <a16:creationId xmlns:a16="http://schemas.microsoft.com/office/drawing/2014/main" id="{5EBC3CC7-2BCD-8A49-AAAF-9117F2B48FF6}"/>
              </a:ext>
            </a:extLst>
          </p:cNvPr>
          <p:cNvSpPr>
            <a:spLocks noGrp="1"/>
          </p:cNvSpPr>
          <p:nvPr>
            <p:ph type="body" sz="quarter" idx="14" hasCustomPrompt="1"/>
          </p:nvPr>
        </p:nvSpPr>
        <p:spPr>
          <a:xfrm>
            <a:off x="10515600" y="20815415"/>
            <a:ext cx="26974800" cy="1828800"/>
          </a:xfrm>
          <a:prstGeom prst="rect">
            <a:avLst/>
          </a:prstGeom>
          <a:solidFill>
            <a:schemeClr val="bg2"/>
          </a:solidFill>
        </p:spPr>
        <p:txBody>
          <a:bodyPr lIns="274320" anchor="ctr" anchorCtr="0"/>
          <a:lstStyle>
            <a:lvl1pPr marL="0" indent="0" algn="ctr">
              <a:buNone/>
              <a:defRPr sz="4801" b="1" i="0">
                <a:solidFill>
                  <a:schemeClr val="accent2"/>
                </a:solidFill>
                <a:latin typeface="Roboto" panose="02000000000000000000" pitchFamily="2" charset="0"/>
                <a:ea typeface="Roboto" panose="02000000000000000000" pitchFamily="2" charset="0"/>
              </a:defRPr>
            </a:lvl1pPr>
            <a:lvl2pPr marL="953950" indent="0">
              <a:buNone/>
              <a:defRPr sz="4173" b="1"/>
            </a:lvl2pPr>
            <a:lvl3pPr marL="1907901" indent="0">
              <a:buNone/>
              <a:defRPr sz="3755" b="1"/>
            </a:lvl3pPr>
            <a:lvl4pPr marL="2861853" indent="0">
              <a:buNone/>
              <a:defRPr sz="3338" b="1"/>
            </a:lvl4pPr>
            <a:lvl5pPr marL="3815803" indent="0">
              <a:buNone/>
              <a:defRPr sz="3338" b="1"/>
            </a:lvl5pPr>
            <a:lvl6pPr marL="4769753" indent="0">
              <a:buNone/>
              <a:defRPr sz="3338" b="1"/>
            </a:lvl6pPr>
            <a:lvl7pPr marL="5723704" indent="0">
              <a:buNone/>
              <a:defRPr sz="3338" b="1"/>
            </a:lvl7pPr>
            <a:lvl8pPr marL="6677656" indent="0">
              <a:buNone/>
              <a:defRPr sz="3338" b="1"/>
            </a:lvl8pPr>
            <a:lvl9pPr marL="7631605" indent="0">
              <a:buNone/>
              <a:defRPr sz="3338" b="1"/>
            </a:lvl9pPr>
          </a:lstStyle>
          <a:p>
            <a:pPr lvl="0"/>
            <a:r>
              <a:rPr lang="en-US" dirty="0"/>
              <a:t>Click to edit text styles</a:t>
            </a:r>
          </a:p>
        </p:txBody>
      </p:sp>
      <p:sp>
        <p:nvSpPr>
          <p:cNvPr id="10" name="Content Placeholder 3">
            <a:extLst>
              <a:ext uri="{FF2B5EF4-FFF2-40B4-BE49-F238E27FC236}">
                <a16:creationId xmlns:a16="http://schemas.microsoft.com/office/drawing/2014/main" id="{0DCC728D-9FF1-D449-BE5E-1E3631FE19C7}"/>
              </a:ext>
            </a:extLst>
          </p:cNvPr>
          <p:cNvSpPr>
            <a:spLocks noGrp="1"/>
          </p:cNvSpPr>
          <p:nvPr>
            <p:ph sz="half" idx="16" hasCustomPrompt="1"/>
          </p:nvPr>
        </p:nvSpPr>
        <p:spPr>
          <a:xfrm>
            <a:off x="10515600" y="9672436"/>
            <a:ext cx="26974800" cy="10972800"/>
          </a:xfrm>
          <a:prstGeom prst="rect">
            <a:avLst/>
          </a:prstGeom>
          <a:solidFill>
            <a:schemeClr val="bg1"/>
          </a:solidFill>
          <a:effectLst>
            <a:outerShdw blurRad="50800" dist="38100" dir="8100000" algn="tr" rotWithShape="0">
              <a:prstClr val="black">
                <a:alpha val="40000"/>
              </a:prstClr>
            </a:outerShdw>
          </a:effectLst>
          <a:scene3d>
            <a:camera prst="orthographicFront"/>
            <a:lightRig rig="threePt" dir="t"/>
          </a:scene3d>
          <a:sp3d extrusionH="19050"/>
        </p:spPr>
        <p:txBody>
          <a:bodyPr lIns="274320"/>
          <a:lstStyle>
            <a:lvl1pPr marL="0" indent="0">
              <a:buFontTx/>
              <a:buNone/>
              <a:defRPr sz="4400" b="0">
                <a:latin typeface="Roboto" panose="02000000000000000000" pitchFamily="2" charset="0"/>
                <a:ea typeface="Roboto" panose="02000000000000000000" pitchFamily="2" charset="0"/>
              </a:defRPr>
            </a:lvl1pPr>
            <a:lvl2pPr marL="2160270" indent="-720090">
              <a:buFont typeface="Roboto" panose="02000000000000000000" pitchFamily="2" charset="0"/>
              <a:buChar char="»"/>
              <a:defRPr lang="en-US" sz="4400" b="0" kern="1200" dirty="0" smtClean="0">
                <a:solidFill>
                  <a:schemeClr val="tx1"/>
                </a:solidFill>
                <a:latin typeface="Roboto" panose="02000000000000000000" pitchFamily="2" charset="0"/>
                <a:ea typeface="Roboto" panose="02000000000000000000" pitchFamily="2" charset="0"/>
                <a:cs typeface="+mn-cs"/>
              </a:defRPr>
            </a:lvl2pPr>
            <a:lvl3pPr marL="3600450" indent="-720090">
              <a:buFont typeface="Wingdings" panose="05000000000000000000" pitchFamily="2" charset="2"/>
              <a:buChar char="§"/>
              <a:defRPr sz="4400" b="0">
                <a:latin typeface="Roboto" panose="02000000000000000000" pitchFamily="2" charset="0"/>
                <a:ea typeface="Roboto" panose="02000000000000000000" pitchFamily="2" charset="0"/>
              </a:defRPr>
            </a:lvl3pPr>
            <a:lvl4pPr marL="5040630" indent="-720090">
              <a:buFont typeface="Roboto" panose="02000000000000000000" pitchFamily="2" charset="0"/>
              <a:buChar char="›"/>
              <a:defRPr sz="4400" b="0">
                <a:latin typeface="Roboto" panose="02000000000000000000" pitchFamily="2" charset="0"/>
                <a:ea typeface="Roboto" panose="02000000000000000000" pitchFamily="2" charset="0"/>
              </a:defRPr>
            </a:lvl4pPr>
            <a:lvl5pPr marL="6480810" indent="-720090">
              <a:buFont typeface="Courier New" panose="02070309020205020404" pitchFamily="49" charset="0"/>
              <a:buChar char="o"/>
              <a:defRPr sz="4400" b="0">
                <a:latin typeface="Roboto" panose="02000000000000000000" pitchFamily="2" charset="0"/>
                <a:ea typeface="Roboto" panose="02000000000000000000" pitchFamily="2" charset="0"/>
              </a:defRPr>
            </a:lvl5p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0DCC728D-9FF1-D449-BE5E-1E3631FE19C7}"/>
              </a:ext>
            </a:extLst>
          </p:cNvPr>
          <p:cNvSpPr>
            <a:spLocks noGrp="1"/>
          </p:cNvSpPr>
          <p:nvPr>
            <p:ph sz="half" idx="17" hasCustomPrompt="1"/>
          </p:nvPr>
        </p:nvSpPr>
        <p:spPr>
          <a:xfrm>
            <a:off x="10515600" y="22814394"/>
            <a:ext cx="26974800" cy="11430000"/>
          </a:xfrm>
          <a:prstGeom prst="rect">
            <a:avLst/>
          </a:prstGeom>
          <a:solidFill>
            <a:schemeClr val="bg1"/>
          </a:solidFill>
          <a:effectLst>
            <a:outerShdw blurRad="50800" dist="38100" dir="8100000" algn="tr" rotWithShape="0">
              <a:prstClr val="black">
                <a:alpha val="40000"/>
              </a:prstClr>
            </a:outerShdw>
          </a:effectLst>
          <a:scene3d>
            <a:camera prst="orthographicFront"/>
            <a:lightRig rig="threePt" dir="t"/>
          </a:scene3d>
          <a:sp3d extrusionH="19050"/>
        </p:spPr>
        <p:txBody>
          <a:bodyPr lIns="274320"/>
          <a:lstStyle>
            <a:lvl1pPr marL="0" indent="0">
              <a:buFontTx/>
              <a:buNone/>
              <a:defRPr sz="4400" b="0">
                <a:latin typeface="Roboto" panose="02000000000000000000" pitchFamily="2" charset="0"/>
                <a:ea typeface="Roboto" panose="02000000000000000000" pitchFamily="2" charset="0"/>
              </a:defRPr>
            </a:lvl1pPr>
            <a:lvl2pPr marL="2160270" indent="-720090">
              <a:buFont typeface="Roboto" panose="02000000000000000000" pitchFamily="2" charset="0"/>
              <a:buChar char="»"/>
              <a:defRPr lang="en-US" sz="4400" b="0" kern="1200" dirty="0" smtClean="0">
                <a:solidFill>
                  <a:schemeClr val="tx1"/>
                </a:solidFill>
                <a:latin typeface="Roboto" panose="02000000000000000000" pitchFamily="2" charset="0"/>
                <a:ea typeface="Roboto" panose="02000000000000000000" pitchFamily="2" charset="0"/>
                <a:cs typeface="+mn-cs"/>
              </a:defRPr>
            </a:lvl2pPr>
            <a:lvl3pPr marL="3600450" indent="-720090">
              <a:buFont typeface="Wingdings" panose="05000000000000000000" pitchFamily="2" charset="2"/>
              <a:buChar char="§"/>
              <a:defRPr sz="4400" b="0">
                <a:latin typeface="Roboto" panose="02000000000000000000" pitchFamily="2" charset="0"/>
                <a:ea typeface="Roboto" panose="02000000000000000000" pitchFamily="2" charset="0"/>
              </a:defRPr>
            </a:lvl3pPr>
            <a:lvl4pPr marL="5040630" indent="-720090">
              <a:buFont typeface="Roboto" panose="02000000000000000000" pitchFamily="2" charset="0"/>
              <a:buChar char="›"/>
              <a:defRPr sz="4400" b="0">
                <a:latin typeface="Roboto" panose="02000000000000000000" pitchFamily="2" charset="0"/>
                <a:ea typeface="Roboto" panose="02000000000000000000" pitchFamily="2" charset="0"/>
              </a:defRPr>
            </a:lvl4pPr>
            <a:lvl5pPr marL="6480810" indent="-720090">
              <a:buFont typeface="Courier New" panose="02070309020205020404" pitchFamily="49" charset="0"/>
              <a:buChar char="o"/>
              <a:defRPr sz="4400" b="0">
                <a:latin typeface="Roboto" panose="02000000000000000000" pitchFamily="2" charset="0"/>
                <a:ea typeface="Roboto" panose="02000000000000000000" pitchFamily="2" charset="0"/>
              </a:defRPr>
            </a:lvl5pPr>
          </a:lstStyle>
          <a:p>
            <a:pPr lvl="0"/>
            <a:r>
              <a:rPr lang="en-US" dirty="0"/>
              <a:t>Click to edit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849283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6D176E25-C1E2-B24D-8E03-F6E5C4F2FE44}"/>
              </a:ext>
            </a:extLst>
          </p:cNvPr>
          <p:cNvCxnSpPr>
            <a:cxnSpLocks/>
          </p:cNvCxnSpPr>
          <p:nvPr userDrawn="1"/>
        </p:nvCxnSpPr>
        <p:spPr>
          <a:xfrm>
            <a:off x="914400" y="35234880"/>
            <a:ext cx="36576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2B1699BD-318B-CD45-A7A6-59FCF7E47B12}"/>
              </a:ext>
            </a:extLst>
          </p:cNvPr>
          <p:cNvPicPr>
            <a:picLocks noChangeAspect="1"/>
          </p:cNvPicPr>
          <p:nvPr userDrawn="1"/>
        </p:nvPicPr>
        <p:blipFill>
          <a:blip r:embed="rId3"/>
          <a:stretch>
            <a:fillRect/>
          </a:stretch>
        </p:blipFill>
        <p:spPr>
          <a:xfrm>
            <a:off x="1828800" y="36062253"/>
            <a:ext cx="5596128" cy="1367942"/>
          </a:xfrm>
          <a:prstGeom prst="rect">
            <a:avLst/>
          </a:prstGeom>
        </p:spPr>
      </p:pic>
    </p:spTree>
    <p:extLst>
      <p:ext uri="{BB962C8B-B14F-4D97-AF65-F5344CB8AC3E}">
        <p14:creationId xmlns:p14="http://schemas.microsoft.com/office/powerpoint/2010/main" val="3940543101"/>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2880360" rtl="0" eaLnBrk="1" latinLnBrk="0" hangingPunct="1">
        <a:lnSpc>
          <a:spcPct val="90000"/>
        </a:lnSpc>
        <a:spcBef>
          <a:spcPct val="0"/>
        </a:spcBef>
        <a:buNone/>
        <a:defRPr sz="2000" kern="1200">
          <a:solidFill>
            <a:schemeClr val="accent2"/>
          </a:solidFill>
          <a:latin typeface="+mj-lt"/>
          <a:ea typeface="+mj-ea"/>
          <a:cs typeface="+mj-cs"/>
        </a:defRPr>
      </a:lvl1pPr>
    </p:titleStyle>
    <p:bodyStyle>
      <a:lvl1pPr marL="720090" indent="-720090" algn="l" defTabSz="2880360" rtl="0" eaLnBrk="1" latinLnBrk="0" hangingPunct="1">
        <a:lnSpc>
          <a:spcPct val="90000"/>
        </a:lnSpc>
        <a:spcBef>
          <a:spcPts val="3150"/>
        </a:spcBef>
        <a:buFont typeface="Arial" panose="020B0604020202020204" pitchFamily="34" charset="0"/>
        <a:buChar char="•"/>
        <a:defRPr sz="8820" kern="1200">
          <a:solidFill>
            <a:schemeClr val="tx1"/>
          </a:solidFill>
          <a:latin typeface="+mn-lt"/>
          <a:ea typeface="+mn-ea"/>
          <a:cs typeface="+mn-cs"/>
        </a:defRPr>
      </a:lvl1pPr>
      <a:lvl2pPr marL="2160270" indent="-720090" algn="l" defTabSz="2880360" rtl="0" eaLnBrk="1" latinLnBrk="0" hangingPunct="1">
        <a:lnSpc>
          <a:spcPct val="90000"/>
        </a:lnSpc>
        <a:spcBef>
          <a:spcPts val="1575"/>
        </a:spcBef>
        <a:buFont typeface="Arial" panose="020B0604020202020204" pitchFamily="34" charset="0"/>
        <a:buChar char="•"/>
        <a:defRPr sz="7560" kern="1200">
          <a:solidFill>
            <a:schemeClr val="tx1"/>
          </a:solidFill>
          <a:latin typeface="+mn-lt"/>
          <a:ea typeface="+mn-ea"/>
          <a:cs typeface="+mn-cs"/>
        </a:defRPr>
      </a:lvl2pPr>
      <a:lvl3pPr marL="3600450" indent="-720090" algn="l" defTabSz="2880360" rtl="0" eaLnBrk="1" latinLnBrk="0" hangingPunct="1">
        <a:lnSpc>
          <a:spcPct val="90000"/>
        </a:lnSpc>
        <a:spcBef>
          <a:spcPts val="1575"/>
        </a:spcBef>
        <a:buFont typeface="Arial" panose="020B0604020202020204" pitchFamily="34" charset="0"/>
        <a:buChar char="•"/>
        <a:defRPr sz="6300" kern="1200">
          <a:solidFill>
            <a:schemeClr val="tx1"/>
          </a:solidFill>
          <a:latin typeface="+mn-lt"/>
          <a:ea typeface="+mn-ea"/>
          <a:cs typeface="+mn-cs"/>
        </a:defRPr>
      </a:lvl3pPr>
      <a:lvl4pPr marL="50406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4pPr>
      <a:lvl5pPr marL="648081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5pPr>
      <a:lvl6pPr marL="792099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6pPr>
      <a:lvl7pPr marL="936117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7pPr>
      <a:lvl8pPr marL="1080135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8pPr>
      <a:lvl9pPr marL="122415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9pPr>
    </p:bodyStyle>
    <p:otherStyle>
      <a:defPPr>
        <a:defRPr lang="en-US"/>
      </a:defPPr>
      <a:lvl1pPr marL="0" algn="l" defTabSz="2880360" rtl="0" eaLnBrk="1" latinLnBrk="0" hangingPunct="1">
        <a:defRPr sz="5670" kern="1200">
          <a:solidFill>
            <a:schemeClr val="tx1"/>
          </a:solidFill>
          <a:latin typeface="+mn-lt"/>
          <a:ea typeface="+mn-ea"/>
          <a:cs typeface="+mn-cs"/>
        </a:defRPr>
      </a:lvl1pPr>
      <a:lvl2pPr marL="1440180" algn="l" defTabSz="2880360" rtl="0" eaLnBrk="1" latinLnBrk="0" hangingPunct="1">
        <a:defRPr sz="5670" kern="1200">
          <a:solidFill>
            <a:schemeClr val="tx1"/>
          </a:solidFill>
          <a:latin typeface="+mn-lt"/>
          <a:ea typeface="+mn-ea"/>
          <a:cs typeface="+mn-cs"/>
        </a:defRPr>
      </a:lvl2pPr>
      <a:lvl3pPr marL="2880360" algn="l" defTabSz="2880360" rtl="0" eaLnBrk="1" latinLnBrk="0" hangingPunct="1">
        <a:defRPr sz="5670" kern="1200">
          <a:solidFill>
            <a:schemeClr val="tx1"/>
          </a:solidFill>
          <a:latin typeface="+mn-lt"/>
          <a:ea typeface="+mn-ea"/>
          <a:cs typeface="+mn-cs"/>
        </a:defRPr>
      </a:lvl3pPr>
      <a:lvl4pPr marL="4320540" algn="l" defTabSz="2880360" rtl="0" eaLnBrk="1" latinLnBrk="0" hangingPunct="1">
        <a:defRPr sz="5670" kern="1200">
          <a:solidFill>
            <a:schemeClr val="tx1"/>
          </a:solidFill>
          <a:latin typeface="+mn-lt"/>
          <a:ea typeface="+mn-ea"/>
          <a:cs typeface="+mn-cs"/>
        </a:defRPr>
      </a:lvl4pPr>
      <a:lvl5pPr marL="5760720" algn="l" defTabSz="2880360" rtl="0" eaLnBrk="1" latinLnBrk="0" hangingPunct="1">
        <a:defRPr sz="5670" kern="1200">
          <a:solidFill>
            <a:schemeClr val="tx1"/>
          </a:solidFill>
          <a:latin typeface="+mn-lt"/>
          <a:ea typeface="+mn-ea"/>
          <a:cs typeface="+mn-cs"/>
        </a:defRPr>
      </a:lvl5pPr>
      <a:lvl6pPr marL="7200900" algn="l" defTabSz="2880360" rtl="0" eaLnBrk="1" latinLnBrk="0" hangingPunct="1">
        <a:defRPr sz="5670" kern="1200">
          <a:solidFill>
            <a:schemeClr val="tx1"/>
          </a:solidFill>
          <a:latin typeface="+mn-lt"/>
          <a:ea typeface="+mn-ea"/>
          <a:cs typeface="+mn-cs"/>
        </a:defRPr>
      </a:lvl6pPr>
      <a:lvl7pPr marL="8641080" algn="l" defTabSz="2880360" rtl="0" eaLnBrk="1" latinLnBrk="0" hangingPunct="1">
        <a:defRPr sz="5670" kern="1200">
          <a:solidFill>
            <a:schemeClr val="tx1"/>
          </a:solidFill>
          <a:latin typeface="+mn-lt"/>
          <a:ea typeface="+mn-ea"/>
          <a:cs typeface="+mn-cs"/>
        </a:defRPr>
      </a:lvl7pPr>
      <a:lvl8pPr marL="10081260" algn="l" defTabSz="2880360" rtl="0" eaLnBrk="1" latinLnBrk="0" hangingPunct="1">
        <a:defRPr sz="5670" kern="1200">
          <a:solidFill>
            <a:schemeClr val="tx1"/>
          </a:solidFill>
          <a:latin typeface="+mn-lt"/>
          <a:ea typeface="+mn-ea"/>
          <a:cs typeface="+mn-cs"/>
        </a:defRPr>
      </a:lvl8pPr>
      <a:lvl9pPr marL="11521440" algn="l" defTabSz="2880360" rtl="0" eaLnBrk="1" latinLnBrk="0" hangingPunct="1">
        <a:defRPr sz="56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101_AC9A14B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99918-B217-8F47-99C6-F4504CC2867B}"/>
              </a:ext>
            </a:extLst>
          </p:cNvPr>
          <p:cNvSpPr>
            <a:spLocks noGrp="1"/>
          </p:cNvSpPr>
          <p:nvPr>
            <p:ph type="ctrTitle"/>
          </p:nvPr>
        </p:nvSpPr>
        <p:spPr/>
        <p:txBody>
          <a:bodyPr/>
          <a:lstStyle/>
          <a:p>
            <a:r>
              <a:rPr lang="en-US" dirty="0"/>
              <a:t> Prenatal Cytogenetic Test Review Adds Value to Clinical Care – Illustrated by Example Cases</a:t>
            </a:r>
          </a:p>
        </p:txBody>
      </p:sp>
      <p:sp>
        <p:nvSpPr>
          <p:cNvPr id="3" name="Subtitle 2">
            <a:extLst>
              <a:ext uri="{FF2B5EF4-FFF2-40B4-BE49-F238E27FC236}">
                <a16:creationId xmlns:a16="http://schemas.microsoft.com/office/drawing/2014/main" id="{A2DF99D0-DDD2-8F48-90AB-C351B7C6C6A1}"/>
              </a:ext>
            </a:extLst>
          </p:cNvPr>
          <p:cNvSpPr>
            <a:spLocks noGrp="1"/>
          </p:cNvSpPr>
          <p:nvPr>
            <p:ph type="subTitle" idx="1"/>
          </p:nvPr>
        </p:nvSpPr>
        <p:spPr/>
        <p:txBody>
          <a:bodyPr/>
          <a:lstStyle/>
          <a:p>
            <a:r>
              <a:rPr lang="en-US" sz="6000" dirty="0"/>
              <a:t>Danielle LaGrave</a:t>
            </a:r>
            <a:r>
              <a:rPr lang="en-US" sz="6000" baseline="30000" dirty="0"/>
              <a:t>1</a:t>
            </a:r>
            <a:r>
              <a:rPr lang="en-US" sz="6000" dirty="0"/>
              <a:t>, Rachel Lasher</a:t>
            </a:r>
            <a:r>
              <a:rPr lang="en-US" sz="6000" baseline="30000" dirty="0"/>
              <a:t>1</a:t>
            </a:r>
            <a:r>
              <a:rPr lang="en-US" sz="6000" dirty="0"/>
              <a:t>, Michelle Bosworth</a:t>
            </a:r>
            <a:r>
              <a:rPr lang="en-US" sz="6000" baseline="30000" dirty="0"/>
              <a:t>1</a:t>
            </a:r>
            <a:r>
              <a:rPr lang="en-US" sz="6000" dirty="0"/>
              <a:t>, Amanda S. Openshaw</a:t>
            </a:r>
            <a:r>
              <a:rPr lang="en-US" sz="6000" baseline="30000" dirty="0"/>
              <a:t>1</a:t>
            </a:r>
            <a:r>
              <a:rPr lang="en-US" sz="6000" dirty="0"/>
              <a:t>, Katie Rudd</a:t>
            </a:r>
            <a:r>
              <a:rPr lang="en-US" sz="6000" baseline="30000" dirty="0"/>
              <a:t>1</a:t>
            </a:r>
            <a:r>
              <a:rPr lang="en-US" sz="6000" dirty="0"/>
              <a:t>, Erica F. Andersen</a:t>
            </a:r>
            <a:r>
              <a:rPr lang="en-US" sz="6000" baseline="30000" dirty="0"/>
              <a:t>1,2</a:t>
            </a:r>
          </a:p>
          <a:p>
            <a:r>
              <a:rPr lang="en-US" sz="4800" baseline="30000" dirty="0"/>
              <a:t>1</a:t>
            </a:r>
            <a:r>
              <a:rPr lang="en-US" sz="4800" dirty="0"/>
              <a:t>ARUP Laboratories, Salt Lake City, UT; </a:t>
            </a:r>
            <a:r>
              <a:rPr lang="en-US" sz="4800" baseline="30000" dirty="0"/>
              <a:t>2</a:t>
            </a:r>
            <a:r>
              <a:rPr lang="en-US" sz="4800" dirty="0"/>
              <a:t>Department of Pathology, University of Utah, Salt Lake City, UT</a:t>
            </a:r>
          </a:p>
          <a:p>
            <a:endParaRPr lang="en-US" dirty="0"/>
          </a:p>
        </p:txBody>
      </p:sp>
      <p:sp>
        <p:nvSpPr>
          <p:cNvPr id="4" name="Text Placeholder 3">
            <a:extLst>
              <a:ext uri="{FF2B5EF4-FFF2-40B4-BE49-F238E27FC236}">
                <a16:creationId xmlns:a16="http://schemas.microsoft.com/office/drawing/2014/main" id="{9D649C0C-0FF0-BF47-9824-FFC4DDEF4842}"/>
              </a:ext>
            </a:extLst>
          </p:cNvPr>
          <p:cNvSpPr>
            <a:spLocks noGrp="1"/>
          </p:cNvSpPr>
          <p:nvPr>
            <p:ph type="body" idx="10"/>
          </p:nvPr>
        </p:nvSpPr>
        <p:spPr>
          <a:xfrm>
            <a:off x="914400" y="7509511"/>
            <a:ext cx="9144000" cy="1267346"/>
          </a:xfrm>
          <a:solidFill>
            <a:schemeClr val="accent1"/>
          </a:solidFill>
        </p:spPr>
        <p:txBody>
          <a:bodyPr/>
          <a:lstStyle/>
          <a:p>
            <a:r>
              <a:rPr lang="en-US" dirty="0"/>
              <a:t>Background</a:t>
            </a:r>
          </a:p>
        </p:txBody>
      </p:sp>
      <p:sp>
        <p:nvSpPr>
          <p:cNvPr id="5" name="Content Placeholder 4">
            <a:extLst>
              <a:ext uri="{FF2B5EF4-FFF2-40B4-BE49-F238E27FC236}">
                <a16:creationId xmlns:a16="http://schemas.microsoft.com/office/drawing/2014/main" id="{117239FA-E0EF-6848-A26E-D2C0AD7E50A4}"/>
              </a:ext>
            </a:extLst>
          </p:cNvPr>
          <p:cNvSpPr>
            <a:spLocks noGrp="1"/>
          </p:cNvSpPr>
          <p:nvPr>
            <p:ph sz="half" idx="2"/>
          </p:nvPr>
        </p:nvSpPr>
        <p:spPr>
          <a:xfrm>
            <a:off x="914400" y="8776856"/>
            <a:ext cx="9144000" cy="13274933"/>
          </a:xfrm>
        </p:spPr>
        <p:txBody>
          <a:bodyPr/>
          <a:lstStyle/>
          <a:p>
            <a:pPr>
              <a:lnSpc>
                <a:spcPct val="107000"/>
              </a:lnSpc>
              <a:spcBef>
                <a:spcPts val="0"/>
              </a:spcBef>
              <a:spcAft>
                <a:spcPts val="800"/>
              </a:spcAft>
            </a:pPr>
            <a:r>
              <a:rPr lang="en-US" sz="3200" dirty="0">
                <a:effectLst/>
                <a:cs typeface="Calibri" panose="020F0502020204030204" pitchFamily="34" charset="0"/>
              </a:rPr>
              <a:t>Pre-test review of genetic orders is an important part of utilization management (UM)</a:t>
            </a:r>
            <a:r>
              <a:rPr lang="en-US" sz="3200" dirty="0">
                <a:cs typeface="Calibri" panose="020F0502020204030204" pitchFamily="34" charset="0"/>
              </a:rPr>
              <a:t>; </a:t>
            </a:r>
            <a:r>
              <a:rPr lang="en-US" sz="3200" dirty="0">
                <a:effectLst/>
                <a:cs typeface="Calibri" panose="020F0502020204030204" pitchFamily="34" charset="0"/>
              </a:rPr>
              <a:t>especially in fetal testing. The results potentially determine medical management of the pregnancy, and samples may be limited in size/volume. Resampling would require additional prenatal diagnostic procedures with associated risks. Mistakes in test orders may exhaust a sample or cause a sample to be improperly set-up. In our cytogenetics laboratory, genetic counselors (GCs) review the indications and testing plan for every prenatal test order and communicate with ordering healthcare providers (OHP) as needed.</a:t>
            </a:r>
          </a:p>
          <a:p>
            <a:pPr marL="0" marR="0">
              <a:lnSpc>
                <a:spcPct val="107000"/>
              </a:lnSpc>
              <a:spcBef>
                <a:spcPts val="0"/>
              </a:spcBef>
              <a:spcAft>
                <a:spcPts val="800"/>
              </a:spcAft>
            </a:pPr>
            <a:r>
              <a:rPr lang="en-US" sz="3200" dirty="0">
                <a:effectLst/>
                <a:cs typeface="Calibri" panose="020F0502020204030204" pitchFamily="34" charset="0"/>
              </a:rPr>
              <a:t>GCs review new cases and associated documents. They confirm that the correct test(s) are ordered based on the indication(s), investigating those that suggest a family history or abnormal previous testing. Any discrepancy between paperwork and electronic orders is examined and resolved. </a:t>
            </a:r>
          </a:p>
          <a:p>
            <a:pPr marL="0" marR="0">
              <a:lnSpc>
                <a:spcPct val="107000"/>
              </a:lnSpc>
              <a:spcBef>
                <a:spcPts val="0"/>
              </a:spcBef>
              <a:spcAft>
                <a:spcPts val="800"/>
              </a:spcAft>
            </a:pPr>
            <a:r>
              <a:rPr lang="en-US" sz="3200" dirty="0">
                <a:effectLst/>
                <a:cs typeface="Calibri" panose="020F0502020204030204" pitchFamily="34" charset="0"/>
              </a:rPr>
              <a:t>Lastly, ongoing fetal array and molecular tests are monitored to prevent delays, address problems quickly, and allow timely results reporting. </a:t>
            </a:r>
            <a:endParaRPr lang="en-US" sz="3200" dirty="0"/>
          </a:p>
        </p:txBody>
      </p:sp>
      <p:sp>
        <p:nvSpPr>
          <p:cNvPr id="6" name="Text Placeholder 5">
            <a:extLst>
              <a:ext uri="{FF2B5EF4-FFF2-40B4-BE49-F238E27FC236}">
                <a16:creationId xmlns:a16="http://schemas.microsoft.com/office/drawing/2014/main" id="{A0BD4FD4-2CF1-AC40-A171-B72A8A4CCDED}"/>
              </a:ext>
            </a:extLst>
          </p:cNvPr>
          <p:cNvSpPr>
            <a:spLocks noGrp="1"/>
          </p:cNvSpPr>
          <p:nvPr>
            <p:ph type="body" sz="quarter" idx="3"/>
          </p:nvPr>
        </p:nvSpPr>
        <p:spPr>
          <a:xfrm>
            <a:off x="10515600" y="7509511"/>
            <a:ext cx="26974800" cy="867573"/>
          </a:xfrm>
          <a:solidFill>
            <a:schemeClr val="accent1"/>
          </a:solidFill>
        </p:spPr>
        <p:txBody>
          <a:bodyPr/>
          <a:lstStyle/>
          <a:p>
            <a:r>
              <a:rPr lang="en-US" dirty="0"/>
              <a:t>Case 1</a:t>
            </a:r>
          </a:p>
        </p:txBody>
      </p:sp>
      <p:sp>
        <p:nvSpPr>
          <p:cNvPr id="10" name="Text Placeholder 9">
            <a:extLst>
              <a:ext uri="{FF2B5EF4-FFF2-40B4-BE49-F238E27FC236}">
                <a16:creationId xmlns:a16="http://schemas.microsoft.com/office/drawing/2014/main" id="{8F820AC4-006B-B846-B92D-916B1A3F0E6E}"/>
              </a:ext>
            </a:extLst>
          </p:cNvPr>
          <p:cNvSpPr>
            <a:spLocks noGrp="1"/>
          </p:cNvSpPr>
          <p:nvPr>
            <p:ph type="body" sz="quarter" idx="14"/>
          </p:nvPr>
        </p:nvSpPr>
        <p:spPr>
          <a:xfrm>
            <a:off x="10546097" y="25813867"/>
            <a:ext cx="26974800" cy="904750"/>
          </a:xfrm>
          <a:solidFill>
            <a:schemeClr val="accent1"/>
          </a:solidFill>
        </p:spPr>
        <p:txBody>
          <a:bodyPr/>
          <a:lstStyle/>
          <a:p>
            <a:r>
              <a:rPr lang="en-US" dirty="0"/>
              <a:t>Case 3</a:t>
            </a:r>
          </a:p>
        </p:txBody>
      </p:sp>
      <p:sp>
        <p:nvSpPr>
          <p:cNvPr id="12" name="Content Placeholder 22">
            <a:extLst>
              <a:ext uri="{FF2B5EF4-FFF2-40B4-BE49-F238E27FC236}">
                <a16:creationId xmlns:a16="http://schemas.microsoft.com/office/drawing/2014/main" id="{D8C92B96-57B1-ED43-A638-7868EB8D7766}"/>
              </a:ext>
            </a:extLst>
          </p:cNvPr>
          <p:cNvSpPr txBox="1">
            <a:spLocks/>
          </p:cNvSpPr>
          <p:nvPr/>
        </p:nvSpPr>
        <p:spPr>
          <a:xfrm>
            <a:off x="914400" y="23696327"/>
            <a:ext cx="9144000" cy="11538784"/>
          </a:xfrm>
          <a:prstGeom prst="rect">
            <a:avLst/>
          </a:prstGeom>
          <a:solidFill>
            <a:schemeClr val="bg1"/>
          </a:solidFill>
          <a:effectLst>
            <a:outerShdw blurRad="50800" dist="38100" dir="8100000" algn="tr" rotWithShape="0">
              <a:prstClr val="black">
                <a:alpha val="40000"/>
              </a:prstClr>
            </a:outerShdw>
          </a:effectLst>
          <a:scene3d>
            <a:camera prst="orthographicFront"/>
            <a:lightRig rig="threePt" dir="t"/>
          </a:scene3d>
          <a:sp3d extrusionH="19050"/>
        </p:spPr>
        <p:txBody>
          <a:bodyPr lIns="274320"/>
          <a:lstStyle>
            <a:lvl1pPr marL="0" indent="0" algn="l" defTabSz="1907813" rtl="0" eaLnBrk="1" latinLnBrk="0" hangingPunct="1">
              <a:lnSpc>
                <a:spcPct val="90000"/>
              </a:lnSpc>
              <a:spcBef>
                <a:spcPts val="2086"/>
              </a:spcBef>
              <a:buFontTx/>
              <a:buNone/>
              <a:defRPr sz="3200" b="0" kern="1200">
                <a:solidFill>
                  <a:schemeClr val="tx1"/>
                </a:solidFill>
                <a:latin typeface="Roboto" panose="02000000000000000000" pitchFamily="2" charset="0"/>
                <a:ea typeface="Roboto" panose="02000000000000000000" pitchFamily="2" charset="0"/>
                <a:cs typeface="+mn-cs"/>
              </a:defRPr>
            </a:lvl1pPr>
            <a:lvl2pPr marL="1430860" indent="-476953" algn="l" defTabSz="1907813" rtl="0" eaLnBrk="1" latinLnBrk="0" hangingPunct="1">
              <a:lnSpc>
                <a:spcPct val="90000"/>
              </a:lnSpc>
              <a:spcBef>
                <a:spcPts val="1043"/>
              </a:spcBef>
              <a:buFont typeface="Arial" panose="020B0604020202020204" pitchFamily="34" charset="0"/>
              <a:buChar char="•"/>
              <a:defRPr sz="3200" b="0" kern="1200">
                <a:solidFill>
                  <a:schemeClr val="tx1"/>
                </a:solidFill>
                <a:latin typeface="Roboto" panose="02000000000000000000" pitchFamily="2" charset="0"/>
                <a:ea typeface="Roboto" panose="02000000000000000000" pitchFamily="2" charset="0"/>
                <a:cs typeface="+mn-cs"/>
              </a:defRPr>
            </a:lvl2pPr>
            <a:lvl3pPr marL="2384767" indent="-476953" algn="l" defTabSz="1907813" rtl="0" eaLnBrk="1" latinLnBrk="0" hangingPunct="1">
              <a:lnSpc>
                <a:spcPct val="90000"/>
              </a:lnSpc>
              <a:spcBef>
                <a:spcPts val="1043"/>
              </a:spcBef>
              <a:buFont typeface="Arial" panose="020B0604020202020204" pitchFamily="34" charset="0"/>
              <a:buChar char="•"/>
              <a:defRPr sz="3200" b="0" kern="1200">
                <a:solidFill>
                  <a:schemeClr val="tx1"/>
                </a:solidFill>
                <a:latin typeface="Roboto" panose="02000000000000000000" pitchFamily="2" charset="0"/>
                <a:ea typeface="Roboto" panose="02000000000000000000" pitchFamily="2" charset="0"/>
                <a:cs typeface="+mn-cs"/>
              </a:defRPr>
            </a:lvl3pPr>
            <a:lvl4pPr marL="3338673" indent="-476953" algn="l" defTabSz="1907813" rtl="0" eaLnBrk="1" latinLnBrk="0" hangingPunct="1">
              <a:lnSpc>
                <a:spcPct val="90000"/>
              </a:lnSpc>
              <a:spcBef>
                <a:spcPts val="1043"/>
              </a:spcBef>
              <a:buFont typeface="Arial" panose="020B0604020202020204" pitchFamily="34" charset="0"/>
              <a:buChar char="•"/>
              <a:defRPr sz="3200" b="0" kern="1200">
                <a:solidFill>
                  <a:schemeClr val="tx1"/>
                </a:solidFill>
                <a:latin typeface="Roboto" panose="02000000000000000000" pitchFamily="2" charset="0"/>
                <a:ea typeface="Roboto" panose="02000000000000000000" pitchFamily="2" charset="0"/>
                <a:cs typeface="+mn-cs"/>
              </a:defRPr>
            </a:lvl4pPr>
            <a:lvl5pPr marL="4292580" indent="-476953" algn="l" defTabSz="1907813" rtl="0" eaLnBrk="1" latinLnBrk="0" hangingPunct="1">
              <a:lnSpc>
                <a:spcPct val="90000"/>
              </a:lnSpc>
              <a:spcBef>
                <a:spcPts val="1043"/>
              </a:spcBef>
              <a:buFont typeface="Arial" panose="020B0604020202020204" pitchFamily="34" charset="0"/>
              <a:buChar char="•"/>
              <a:defRPr sz="3200" b="0" kern="1200">
                <a:solidFill>
                  <a:schemeClr val="tx1"/>
                </a:solidFill>
                <a:latin typeface="Roboto" panose="02000000000000000000" pitchFamily="2" charset="0"/>
                <a:ea typeface="Roboto" panose="02000000000000000000" pitchFamily="2" charset="0"/>
                <a:cs typeface="+mn-cs"/>
              </a:defRPr>
            </a:lvl5pPr>
            <a:lvl6pPr marL="5246487" indent="-476953" algn="l" defTabSz="1907813" rtl="0" eaLnBrk="1" latinLnBrk="0" hangingPunct="1">
              <a:lnSpc>
                <a:spcPct val="90000"/>
              </a:lnSpc>
              <a:spcBef>
                <a:spcPts val="1043"/>
              </a:spcBef>
              <a:buFont typeface="Arial" panose="020B0604020202020204" pitchFamily="34" charset="0"/>
              <a:buChar char="•"/>
              <a:defRPr sz="3756" kern="1200">
                <a:solidFill>
                  <a:schemeClr val="tx1"/>
                </a:solidFill>
                <a:latin typeface="+mn-lt"/>
                <a:ea typeface="+mn-ea"/>
                <a:cs typeface="+mn-cs"/>
              </a:defRPr>
            </a:lvl6pPr>
            <a:lvl7pPr marL="6200393" indent="-476953" algn="l" defTabSz="1907813" rtl="0" eaLnBrk="1" latinLnBrk="0" hangingPunct="1">
              <a:lnSpc>
                <a:spcPct val="90000"/>
              </a:lnSpc>
              <a:spcBef>
                <a:spcPts val="1043"/>
              </a:spcBef>
              <a:buFont typeface="Arial" panose="020B0604020202020204" pitchFamily="34" charset="0"/>
              <a:buChar char="•"/>
              <a:defRPr sz="3756" kern="1200">
                <a:solidFill>
                  <a:schemeClr val="tx1"/>
                </a:solidFill>
                <a:latin typeface="+mn-lt"/>
                <a:ea typeface="+mn-ea"/>
                <a:cs typeface="+mn-cs"/>
              </a:defRPr>
            </a:lvl7pPr>
            <a:lvl8pPr marL="7154300" indent="-476953" algn="l" defTabSz="1907813" rtl="0" eaLnBrk="1" latinLnBrk="0" hangingPunct="1">
              <a:lnSpc>
                <a:spcPct val="90000"/>
              </a:lnSpc>
              <a:spcBef>
                <a:spcPts val="1043"/>
              </a:spcBef>
              <a:buFont typeface="Arial" panose="020B0604020202020204" pitchFamily="34" charset="0"/>
              <a:buChar char="•"/>
              <a:defRPr sz="3756" kern="1200">
                <a:solidFill>
                  <a:schemeClr val="tx1"/>
                </a:solidFill>
                <a:latin typeface="+mn-lt"/>
                <a:ea typeface="+mn-ea"/>
                <a:cs typeface="+mn-cs"/>
              </a:defRPr>
            </a:lvl8pPr>
            <a:lvl9pPr marL="8108207" indent="-476953" algn="l" defTabSz="1907813" rtl="0" eaLnBrk="1" latinLnBrk="0" hangingPunct="1">
              <a:lnSpc>
                <a:spcPct val="90000"/>
              </a:lnSpc>
              <a:spcBef>
                <a:spcPts val="1043"/>
              </a:spcBef>
              <a:buFont typeface="Arial" panose="020B0604020202020204" pitchFamily="34" charset="0"/>
              <a:buChar char="•"/>
              <a:defRPr sz="3756" kern="1200">
                <a:solidFill>
                  <a:schemeClr val="tx1"/>
                </a:solidFill>
                <a:latin typeface="+mn-lt"/>
                <a:ea typeface="+mn-ea"/>
                <a:cs typeface="+mn-cs"/>
              </a:defRPr>
            </a:lvl9pPr>
          </a:lstStyle>
          <a:p>
            <a:pPr marL="457200" indent="-457200">
              <a:lnSpc>
                <a:spcPct val="107000"/>
              </a:lnSpc>
              <a:spcBef>
                <a:spcPts val="0"/>
              </a:spcBef>
              <a:spcAft>
                <a:spcPts val="800"/>
              </a:spcAft>
              <a:buFont typeface="Arial" panose="020B0604020202020204" pitchFamily="34" charset="0"/>
              <a:buChar char="•"/>
            </a:pPr>
            <a:r>
              <a:rPr lang="en-US" dirty="0">
                <a:cs typeface="Calibri" panose="020F0502020204030204" pitchFamily="34" charset="0"/>
              </a:rPr>
              <a:t>Careful review of all prenatal test orders and communication with OHP is essential for any laboratory that performs prenatal diagnostic testing, as mistakes in these processes carry risk of irrevocable clinical decisions and/or mismanagement</a:t>
            </a:r>
          </a:p>
          <a:p>
            <a:pPr marL="457200" indent="-457200">
              <a:lnSpc>
                <a:spcPct val="107000"/>
              </a:lnSpc>
              <a:spcBef>
                <a:spcPts val="0"/>
              </a:spcBef>
              <a:spcAft>
                <a:spcPts val="800"/>
              </a:spcAft>
              <a:buFont typeface="Arial" panose="020B0604020202020204" pitchFamily="34" charset="0"/>
              <a:buChar char="•"/>
            </a:pPr>
            <a:r>
              <a:rPr lang="en-US" dirty="0">
                <a:cs typeface="Calibri" panose="020F0502020204030204" pitchFamily="34" charset="0"/>
              </a:rPr>
              <a:t>D</a:t>
            </a:r>
            <a:r>
              <a:rPr lang="en-US" dirty="0">
                <a:effectLst/>
                <a:cs typeface="Calibri" panose="020F0502020204030204" pitchFamily="34" charset="0"/>
              </a:rPr>
              <a:t>iscrepancies should be investigated and resolved, and consultation with OHPs is essential when there are questions regarding test prioritization, or when test changes are needed</a:t>
            </a:r>
          </a:p>
          <a:p>
            <a:pPr marL="457200" marR="0" indent="-457200">
              <a:lnSpc>
                <a:spcPct val="107000"/>
              </a:lnSpc>
              <a:spcBef>
                <a:spcPts val="0"/>
              </a:spcBef>
              <a:spcAft>
                <a:spcPts val="800"/>
              </a:spcAft>
              <a:buFont typeface="Arial" panose="020B0604020202020204" pitchFamily="34" charset="0"/>
              <a:buChar char="•"/>
            </a:pPr>
            <a:r>
              <a:rPr lang="en-US" dirty="0">
                <a:effectLst/>
                <a:cs typeface="Calibri" panose="020F0502020204030204" pitchFamily="34" charset="0"/>
              </a:rPr>
              <a:t>For cases with indications that include a personal or family history of a genetic finding, the proband report is ideally obtained to ensure that the ordered test will detect the familial variant</a:t>
            </a:r>
          </a:p>
          <a:p>
            <a:pPr marL="457200" marR="0" indent="-457200">
              <a:lnSpc>
                <a:spcPct val="107000"/>
              </a:lnSpc>
              <a:spcBef>
                <a:spcPts val="0"/>
              </a:spcBef>
              <a:spcAft>
                <a:spcPts val="800"/>
              </a:spcAft>
              <a:buFont typeface="Arial" panose="020B0604020202020204" pitchFamily="34" charset="0"/>
              <a:buChar char="•"/>
            </a:pPr>
            <a:r>
              <a:rPr lang="en-US" dirty="0">
                <a:effectLst/>
                <a:cs typeface="Calibri" panose="020F0502020204030204" pitchFamily="34" charset="0"/>
              </a:rPr>
              <a:t>Laboratories must have the appropriate, specialized expertise to provide high quality prenatal test review,  interpretation and decision-making processes</a:t>
            </a:r>
            <a:endParaRPr lang="en-US" dirty="0">
              <a:effectLst/>
              <a:cs typeface="Times New Roman" panose="02020603050405020304" pitchFamily="18" charset="0"/>
            </a:endParaRPr>
          </a:p>
        </p:txBody>
      </p:sp>
      <p:sp>
        <p:nvSpPr>
          <p:cNvPr id="13" name="Text Placeholder 21">
            <a:extLst>
              <a:ext uri="{FF2B5EF4-FFF2-40B4-BE49-F238E27FC236}">
                <a16:creationId xmlns:a16="http://schemas.microsoft.com/office/drawing/2014/main" id="{DA89CD50-E3EE-724C-A648-C3BA496D4EC2}"/>
              </a:ext>
            </a:extLst>
          </p:cNvPr>
          <p:cNvSpPr txBox="1">
            <a:spLocks/>
          </p:cNvSpPr>
          <p:nvPr/>
        </p:nvSpPr>
        <p:spPr>
          <a:xfrm>
            <a:off x="899152" y="22172241"/>
            <a:ext cx="9144000" cy="1333664"/>
          </a:xfrm>
          <a:prstGeom prst="rect">
            <a:avLst/>
          </a:prstGeom>
          <a:solidFill>
            <a:schemeClr val="accent1"/>
          </a:solidFill>
        </p:spPr>
        <p:txBody>
          <a:bodyPr lIns="274320" anchor="ctr" anchorCtr="0"/>
          <a:lstStyle>
            <a:lvl1pPr marL="0" indent="0" algn="ctr" defTabSz="1907813" rtl="0" eaLnBrk="1" latinLnBrk="0" hangingPunct="1">
              <a:lnSpc>
                <a:spcPct val="90000"/>
              </a:lnSpc>
              <a:spcBef>
                <a:spcPts val="2086"/>
              </a:spcBef>
              <a:buFont typeface="Arial" panose="020B0604020202020204" pitchFamily="34" charset="0"/>
              <a:buNone/>
              <a:defRPr sz="4800" b="1" i="0" kern="1200">
                <a:solidFill>
                  <a:schemeClr val="accent2"/>
                </a:solidFill>
                <a:latin typeface="Roboto" panose="02000000000000000000" pitchFamily="2" charset="0"/>
                <a:ea typeface="Roboto" panose="02000000000000000000" pitchFamily="2" charset="0"/>
                <a:cs typeface="+mn-cs"/>
              </a:defRPr>
            </a:lvl1pPr>
            <a:lvl2pPr marL="953907" indent="0" algn="l" defTabSz="1907813" rtl="0" eaLnBrk="1" latinLnBrk="0" hangingPunct="1">
              <a:lnSpc>
                <a:spcPct val="90000"/>
              </a:lnSpc>
              <a:spcBef>
                <a:spcPts val="1043"/>
              </a:spcBef>
              <a:buFont typeface="Arial" panose="020B0604020202020204" pitchFamily="34" charset="0"/>
              <a:buNone/>
              <a:defRPr sz="4173" b="1" kern="1200">
                <a:solidFill>
                  <a:schemeClr val="tx1"/>
                </a:solidFill>
                <a:latin typeface="+mn-lt"/>
                <a:ea typeface="+mn-ea"/>
                <a:cs typeface="+mn-cs"/>
              </a:defRPr>
            </a:lvl2pPr>
            <a:lvl3pPr marL="1907813" indent="0" algn="l" defTabSz="1907813" rtl="0" eaLnBrk="1" latinLnBrk="0" hangingPunct="1">
              <a:lnSpc>
                <a:spcPct val="90000"/>
              </a:lnSpc>
              <a:spcBef>
                <a:spcPts val="1043"/>
              </a:spcBef>
              <a:buFont typeface="Arial" panose="020B0604020202020204" pitchFamily="34" charset="0"/>
              <a:buNone/>
              <a:defRPr sz="3756" b="1" kern="1200">
                <a:solidFill>
                  <a:schemeClr val="tx1"/>
                </a:solidFill>
                <a:latin typeface="+mn-lt"/>
                <a:ea typeface="+mn-ea"/>
                <a:cs typeface="+mn-cs"/>
              </a:defRPr>
            </a:lvl3pPr>
            <a:lvl4pPr marL="2861720" indent="0" algn="l" defTabSz="1907813" rtl="0" eaLnBrk="1" latinLnBrk="0" hangingPunct="1">
              <a:lnSpc>
                <a:spcPct val="90000"/>
              </a:lnSpc>
              <a:spcBef>
                <a:spcPts val="1043"/>
              </a:spcBef>
              <a:buFont typeface="Arial" panose="020B0604020202020204" pitchFamily="34" charset="0"/>
              <a:buNone/>
              <a:defRPr sz="3338" b="1" kern="1200">
                <a:solidFill>
                  <a:schemeClr val="tx1"/>
                </a:solidFill>
                <a:latin typeface="+mn-lt"/>
                <a:ea typeface="+mn-ea"/>
                <a:cs typeface="+mn-cs"/>
              </a:defRPr>
            </a:lvl4pPr>
            <a:lvl5pPr marL="3815627" indent="0" algn="l" defTabSz="1907813" rtl="0" eaLnBrk="1" latinLnBrk="0" hangingPunct="1">
              <a:lnSpc>
                <a:spcPct val="90000"/>
              </a:lnSpc>
              <a:spcBef>
                <a:spcPts val="1043"/>
              </a:spcBef>
              <a:buFont typeface="Arial" panose="020B0604020202020204" pitchFamily="34" charset="0"/>
              <a:buNone/>
              <a:defRPr sz="3338" b="1" kern="1200">
                <a:solidFill>
                  <a:schemeClr val="tx1"/>
                </a:solidFill>
                <a:latin typeface="+mn-lt"/>
                <a:ea typeface="+mn-ea"/>
                <a:cs typeface="+mn-cs"/>
              </a:defRPr>
            </a:lvl5pPr>
            <a:lvl6pPr marL="4769533" indent="0" algn="l" defTabSz="1907813" rtl="0" eaLnBrk="1" latinLnBrk="0" hangingPunct="1">
              <a:lnSpc>
                <a:spcPct val="90000"/>
              </a:lnSpc>
              <a:spcBef>
                <a:spcPts val="1043"/>
              </a:spcBef>
              <a:buFont typeface="Arial" panose="020B0604020202020204" pitchFamily="34" charset="0"/>
              <a:buNone/>
              <a:defRPr sz="3338" b="1" kern="1200">
                <a:solidFill>
                  <a:schemeClr val="tx1"/>
                </a:solidFill>
                <a:latin typeface="+mn-lt"/>
                <a:ea typeface="+mn-ea"/>
                <a:cs typeface="+mn-cs"/>
              </a:defRPr>
            </a:lvl6pPr>
            <a:lvl7pPr marL="5723440" indent="0" algn="l" defTabSz="1907813" rtl="0" eaLnBrk="1" latinLnBrk="0" hangingPunct="1">
              <a:lnSpc>
                <a:spcPct val="90000"/>
              </a:lnSpc>
              <a:spcBef>
                <a:spcPts val="1043"/>
              </a:spcBef>
              <a:buFont typeface="Arial" panose="020B0604020202020204" pitchFamily="34" charset="0"/>
              <a:buNone/>
              <a:defRPr sz="3338" b="1" kern="1200">
                <a:solidFill>
                  <a:schemeClr val="tx1"/>
                </a:solidFill>
                <a:latin typeface="+mn-lt"/>
                <a:ea typeface="+mn-ea"/>
                <a:cs typeface="+mn-cs"/>
              </a:defRPr>
            </a:lvl7pPr>
            <a:lvl8pPr marL="6677347" indent="0" algn="l" defTabSz="1907813" rtl="0" eaLnBrk="1" latinLnBrk="0" hangingPunct="1">
              <a:lnSpc>
                <a:spcPct val="90000"/>
              </a:lnSpc>
              <a:spcBef>
                <a:spcPts val="1043"/>
              </a:spcBef>
              <a:buFont typeface="Arial" panose="020B0604020202020204" pitchFamily="34" charset="0"/>
              <a:buNone/>
              <a:defRPr sz="3338" b="1" kern="1200">
                <a:solidFill>
                  <a:schemeClr val="tx1"/>
                </a:solidFill>
                <a:latin typeface="+mn-lt"/>
                <a:ea typeface="+mn-ea"/>
                <a:cs typeface="+mn-cs"/>
              </a:defRPr>
            </a:lvl8pPr>
            <a:lvl9pPr marL="7631253" indent="0" algn="l" defTabSz="1907813" rtl="0" eaLnBrk="1" latinLnBrk="0" hangingPunct="1">
              <a:lnSpc>
                <a:spcPct val="90000"/>
              </a:lnSpc>
              <a:spcBef>
                <a:spcPts val="1043"/>
              </a:spcBef>
              <a:buFont typeface="Arial" panose="020B0604020202020204" pitchFamily="34" charset="0"/>
              <a:buNone/>
              <a:defRPr sz="3338" b="1" kern="1200">
                <a:solidFill>
                  <a:schemeClr val="tx1"/>
                </a:solidFill>
                <a:latin typeface="+mn-lt"/>
                <a:ea typeface="+mn-ea"/>
                <a:cs typeface="+mn-cs"/>
              </a:defRPr>
            </a:lvl9pPr>
          </a:lstStyle>
          <a:p>
            <a:r>
              <a:rPr lang="en-US" dirty="0"/>
              <a:t>Conclusions</a:t>
            </a:r>
          </a:p>
        </p:txBody>
      </p:sp>
      <p:sp>
        <p:nvSpPr>
          <p:cNvPr id="9" name="Text Placeholder 5">
            <a:extLst>
              <a:ext uri="{FF2B5EF4-FFF2-40B4-BE49-F238E27FC236}">
                <a16:creationId xmlns:a16="http://schemas.microsoft.com/office/drawing/2014/main" id="{00F34684-95D9-F229-893C-1DEF05BDBA25}"/>
              </a:ext>
            </a:extLst>
          </p:cNvPr>
          <p:cNvSpPr txBox="1">
            <a:spLocks/>
          </p:cNvSpPr>
          <p:nvPr/>
        </p:nvSpPr>
        <p:spPr>
          <a:xfrm>
            <a:off x="10515600" y="14978953"/>
            <a:ext cx="26974800" cy="904750"/>
          </a:xfrm>
          <a:prstGeom prst="rect">
            <a:avLst/>
          </a:prstGeom>
          <a:solidFill>
            <a:schemeClr val="accent1"/>
          </a:solidFill>
        </p:spPr>
        <p:txBody>
          <a:bodyPr lIns="274320" anchor="ctr" anchorCtr="0"/>
          <a:lstStyle>
            <a:lvl1pPr marL="0" indent="0" algn="ctr" defTabSz="2880360" rtl="0" eaLnBrk="1" latinLnBrk="0" hangingPunct="1">
              <a:lnSpc>
                <a:spcPct val="90000"/>
              </a:lnSpc>
              <a:spcBef>
                <a:spcPts val="3150"/>
              </a:spcBef>
              <a:buFont typeface="Arial" panose="020B0604020202020204" pitchFamily="34" charset="0"/>
              <a:buNone/>
              <a:defRPr sz="4801" b="1" i="0" kern="1200">
                <a:solidFill>
                  <a:schemeClr val="accent2"/>
                </a:solidFill>
                <a:latin typeface="Roboto" panose="02000000000000000000" pitchFamily="2" charset="0"/>
                <a:ea typeface="Roboto" panose="02000000000000000000" pitchFamily="2" charset="0"/>
                <a:cs typeface="+mn-cs"/>
              </a:defRPr>
            </a:lvl1pPr>
            <a:lvl2pPr marL="953950" indent="0" algn="l" defTabSz="2880360" rtl="0" eaLnBrk="1" latinLnBrk="0" hangingPunct="1">
              <a:lnSpc>
                <a:spcPct val="90000"/>
              </a:lnSpc>
              <a:spcBef>
                <a:spcPts val="1575"/>
              </a:spcBef>
              <a:buFont typeface="Arial" panose="020B0604020202020204" pitchFamily="34" charset="0"/>
              <a:buNone/>
              <a:defRPr sz="4173" b="1" kern="1200">
                <a:solidFill>
                  <a:schemeClr val="tx1"/>
                </a:solidFill>
                <a:latin typeface="+mn-lt"/>
                <a:ea typeface="+mn-ea"/>
                <a:cs typeface="+mn-cs"/>
              </a:defRPr>
            </a:lvl2pPr>
            <a:lvl3pPr marL="1907901" indent="0" algn="l" defTabSz="2880360" rtl="0" eaLnBrk="1" latinLnBrk="0" hangingPunct="1">
              <a:lnSpc>
                <a:spcPct val="90000"/>
              </a:lnSpc>
              <a:spcBef>
                <a:spcPts val="1575"/>
              </a:spcBef>
              <a:buFont typeface="Arial" panose="020B0604020202020204" pitchFamily="34" charset="0"/>
              <a:buNone/>
              <a:defRPr sz="3755" b="1" kern="1200">
                <a:solidFill>
                  <a:schemeClr val="tx1"/>
                </a:solidFill>
                <a:latin typeface="+mn-lt"/>
                <a:ea typeface="+mn-ea"/>
                <a:cs typeface="+mn-cs"/>
              </a:defRPr>
            </a:lvl3pPr>
            <a:lvl4pPr marL="2861853" indent="0" algn="l" defTabSz="2880360" rtl="0" eaLnBrk="1" latinLnBrk="0" hangingPunct="1">
              <a:lnSpc>
                <a:spcPct val="90000"/>
              </a:lnSpc>
              <a:spcBef>
                <a:spcPts val="1575"/>
              </a:spcBef>
              <a:buFont typeface="Arial" panose="020B0604020202020204" pitchFamily="34" charset="0"/>
              <a:buNone/>
              <a:defRPr sz="3338" b="1" kern="1200">
                <a:solidFill>
                  <a:schemeClr val="tx1"/>
                </a:solidFill>
                <a:latin typeface="+mn-lt"/>
                <a:ea typeface="+mn-ea"/>
                <a:cs typeface="+mn-cs"/>
              </a:defRPr>
            </a:lvl4pPr>
            <a:lvl5pPr marL="3815803" indent="0" algn="l" defTabSz="2880360" rtl="0" eaLnBrk="1" latinLnBrk="0" hangingPunct="1">
              <a:lnSpc>
                <a:spcPct val="90000"/>
              </a:lnSpc>
              <a:spcBef>
                <a:spcPts val="1575"/>
              </a:spcBef>
              <a:buFont typeface="Arial" panose="020B0604020202020204" pitchFamily="34" charset="0"/>
              <a:buNone/>
              <a:defRPr sz="3338" b="1" kern="1200">
                <a:solidFill>
                  <a:schemeClr val="tx1"/>
                </a:solidFill>
                <a:latin typeface="+mn-lt"/>
                <a:ea typeface="+mn-ea"/>
                <a:cs typeface="+mn-cs"/>
              </a:defRPr>
            </a:lvl5pPr>
            <a:lvl6pPr marL="4769753" indent="0" algn="l" defTabSz="2880360" rtl="0" eaLnBrk="1" latinLnBrk="0" hangingPunct="1">
              <a:lnSpc>
                <a:spcPct val="90000"/>
              </a:lnSpc>
              <a:spcBef>
                <a:spcPts val="1575"/>
              </a:spcBef>
              <a:buFont typeface="Arial" panose="020B0604020202020204" pitchFamily="34" charset="0"/>
              <a:buNone/>
              <a:defRPr sz="3338" b="1" kern="1200">
                <a:solidFill>
                  <a:schemeClr val="tx1"/>
                </a:solidFill>
                <a:latin typeface="+mn-lt"/>
                <a:ea typeface="+mn-ea"/>
                <a:cs typeface="+mn-cs"/>
              </a:defRPr>
            </a:lvl6pPr>
            <a:lvl7pPr marL="5723704" indent="0" algn="l" defTabSz="2880360" rtl="0" eaLnBrk="1" latinLnBrk="0" hangingPunct="1">
              <a:lnSpc>
                <a:spcPct val="90000"/>
              </a:lnSpc>
              <a:spcBef>
                <a:spcPts val="1575"/>
              </a:spcBef>
              <a:buFont typeface="Arial" panose="020B0604020202020204" pitchFamily="34" charset="0"/>
              <a:buNone/>
              <a:defRPr sz="3338" b="1" kern="1200">
                <a:solidFill>
                  <a:schemeClr val="tx1"/>
                </a:solidFill>
                <a:latin typeface="+mn-lt"/>
                <a:ea typeface="+mn-ea"/>
                <a:cs typeface="+mn-cs"/>
              </a:defRPr>
            </a:lvl7pPr>
            <a:lvl8pPr marL="6677656" indent="0" algn="l" defTabSz="2880360" rtl="0" eaLnBrk="1" latinLnBrk="0" hangingPunct="1">
              <a:lnSpc>
                <a:spcPct val="90000"/>
              </a:lnSpc>
              <a:spcBef>
                <a:spcPts val="1575"/>
              </a:spcBef>
              <a:buFont typeface="Arial" panose="020B0604020202020204" pitchFamily="34" charset="0"/>
              <a:buNone/>
              <a:defRPr sz="3338" b="1" kern="1200">
                <a:solidFill>
                  <a:schemeClr val="tx1"/>
                </a:solidFill>
                <a:latin typeface="+mn-lt"/>
                <a:ea typeface="+mn-ea"/>
                <a:cs typeface="+mn-cs"/>
              </a:defRPr>
            </a:lvl8pPr>
            <a:lvl9pPr marL="7631605" indent="0" algn="l" defTabSz="2880360" rtl="0" eaLnBrk="1" latinLnBrk="0" hangingPunct="1">
              <a:lnSpc>
                <a:spcPct val="90000"/>
              </a:lnSpc>
              <a:spcBef>
                <a:spcPts val="1575"/>
              </a:spcBef>
              <a:buFont typeface="Arial" panose="020B0604020202020204" pitchFamily="34" charset="0"/>
              <a:buNone/>
              <a:defRPr sz="3338" b="1" kern="1200">
                <a:solidFill>
                  <a:schemeClr val="tx1"/>
                </a:solidFill>
                <a:latin typeface="+mn-lt"/>
                <a:ea typeface="+mn-ea"/>
                <a:cs typeface="+mn-cs"/>
              </a:defRPr>
            </a:lvl9pPr>
          </a:lstStyle>
          <a:p>
            <a:r>
              <a:rPr lang="en-US" dirty="0"/>
              <a:t>Case 2</a:t>
            </a:r>
          </a:p>
        </p:txBody>
      </p:sp>
      <p:pic>
        <p:nvPicPr>
          <p:cNvPr id="17" name="Picture 16">
            <a:extLst>
              <a:ext uri="{FF2B5EF4-FFF2-40B4-BE49-F238E27FC236}">
                <a16:creationId xmlns:a16="http://schemas.microsoft.com/office/drawing/2014/main" id="{495EB8DD-CFC9-929D-BE8B-DF9BBF93A533}"/>
              </a:ext>
            </a:extLst>
          </p:cNvPr>
          <p:cNvPicPr>
            <a:picLocks noChangeAspect="1"/>
          </p:cNvPicPr>
          <p:nvPr/>
        </p:nvPicPr>
        <p:blipFill>
          <a:blip r:embed="rId3"/>
          <a:stretch>
            <a:fillRect/>
          </a:stretch>
        </p:blipFill>
        <p:spPr>
          <a:xfrm>
            <a:off x="10546096" y="16031368"/>
            <a:ext cx="916833" cy="9782499"/>
          </a:xfrm>
          <a:prstGeom prst="rect">
            <a:avLst/>
          </a:prstGeom>
        </p:spPr>
      </p:pic>
      <p:graphicFrame>
        <p:nvGraphicFramePr>
          <p:cNvPr id="14" name="Table 14">
            <a:extLst>
              <a:ext uri="{FF2B5EF4-FFF2-40B4-BE49-F238E27FC236}">
                <a16:creationId xmlns:a16="http://schemas.microsoft.com/office/drawing/2014/main" id="{85BAC634-A05A-A621-C245-F3882CB01091}"/>
              </a:ext>
            </a:extLst>
          </p:cNvPr>
          <p:cNvGraphicFramePr>
            <a:graphicFrameLocks noGrp="1"/>
          </p:cNvGraphicFramePr>
          <p:nvPr>
            <p:extLst>
              <p:ext uri="{D42A27DB-BD31-4B8C-83A1-F6EECF244321}">
                <p14:modId xmlns:p14="http://schemas.microsoft.com/office/powerpoint/2010/main" val="857995491"/>
              </p:ext>
            </p:extLst>
          </p:nvPr>
        </p:nvGraphicFramePr>
        <p:xfrm>
          <a:off x="10530848" y="8377084"/>
          <a:ext cx="26974800" cy="6675175"/>
        </p:xfrm>
        <a:graphic>
          <a:graphicData uri="http://schemas.openxmlformats.org/drawingml/2006/table">
            <a:tbl>
              <a:tblPr bandRow="1">
                <a:tableStyleId>{0E3FDE45-AF77-4B5C-9715-49D594BDF05E}</a:tableStyleId>
              </a:tblPr>
              <a:tblGrid>
                <a:gridCol w="2579890">
                  <a:extLst>
                    <a:ext uri="{9D8B030D-6E8A-4147-A177-3AD203B41FA5}">
                      <a16:colId xmlns:a16="http://schemas.microsoft.com/office/drawing/2014/main" val="1152638455"/>
                    </a:ext>
                  </a:extLst>
                </a:gridCol>
                <a:gridCol w="24394910">
                  <a:extLst>
                    <a:ext uri="{9D8B030D-6E8A-4147-A177-3AD203B41FA5}">
                      <a16:colId xmlns:a16="http://schemas.microsoft.com/office/drawing/2014/main" val="2249745484"/>
                    </a:ext>
                  </a:extLst>
                </a:gridCol>
              </a:tblGrid>
              <a:tr h="1215907">
                <a:tc>
                  <a:txBody>
                    <a:bodyPr/>
                    <a:lstStyle/>
                    <a:p>
                      <a:r>
                        <a:rPr lang="en-US" sz="3200" b="1" dirty="0">
                          <a:latin typeface="Roboto" panose="02000000000000000000" pitchFamily="2" charset="0"/>
                          <a:ea typeface="Roboto" panose="02000000000000000000" pitchFamily="2" charset="0"/>
                        </a:rPr>
                        <a:t>History</a:t>
                      </a:r>
                      <a:endParaRPr lang="en-US" sz="3200" dirty="0">
                        <a:latin typeface="Roboto" panose="02000000000000000000" pitchFamily="2" charset="0"/>
                        <a:ea typeface="Roboto" panose="02000000000000000000" pitchFamily="2" charset="0"/>
                      </a:endParaRPr>
                    </a:p>
                  </a:txBody>
                  <a:tcPr>
                    <a:solidFill>
                      <a:schemeClr val="bg1"/>
                    </a:solidFill>
                  </a:tcPr>
                </a:tc>
                <a:tc>
                  <a:txBody>
                    <a:bodyPr/>
                    <a:lstStyle/>
                    <a:p>
                      <a:r>
                        <a:rPr lang="en-US" sz="3200" b="0" dirty="0">
                          <a:latin typeface="Roboto" panose="02000000000000000000" pitchFamily="2" charset="0"/>
                          <a:ea typeface="Roboto" panose="02000000000000000000" pitchFamily="2" charset="0"/>
                        </a:rPr>
                        <a:t>Amniotic fluid (AF) was received from an AMA patient carrying a male fetus with ventriculomegaly.  A previous child had been identified with a pathogenic variant in the gene L1CAM associated with X-linked hydrocephalus.</a:t>
                      </a:r>
                    </a:p>
                  </a:txBody>
                  <a:tcPr>
                    <a:solidFill>
                      <a:schemeClr val="bg1"/>
                    </a:solidFill>
                  </a:tcPr>
                </a:tc>
                <a:extLst>
                  <a:ext uri="{0D108BD9-81ED-4DB2-BD59-A6C34878D82A}">
                    <a16:rowId xmlns:a16="http://schemas.microsoft.com/office/drawing/2014/main" val="3676239929"/>
                  </a:ext>
                </a:extLst>
              </a:tr>
              <a:tr h="654720">
                <a:tc>
                  <a:txBody>
                    <a:bodyPr/>
                    <a:lstStyle/>
                    <a:p>
                      <a:r>
                        <a:rPr lang="en-US" sz="3200" b="1" dirty="0">
                          <a:latin typeface="Roboto" panose="02000000000000000000" pitchFamily="2" charset="0"/>
                          <a:ea typeface="Roboto" panose="02000000000000000000" pitchFamily="2" charset="0"/>
                        </a:rPr>
                        <a:t>Orders</a:t>
                      </a:r>
                      <a:endParaRPr lang="en-US" sz="3200" dirty="0">
                        <a:latin typeface="Roboto" panose="02000000000000000000" pitchFamily="2" charset="0"/>
                        <a:ea typeface="Roboto" panose="02000000000000000000" pitchFamily="2" charset="0"/>
                      </a:endParaRPr>
                    </a:p>
                  </a:txBody>
                  <a:tcPr>
                    <a:solidFill>
                      <a:schemeClr val="bg1"/>
                    </a:solidFill>
                  </a:tcPr>
                </a:tc>
                <a:tc>
                  <a:txBody>
                    <a:bodyPr/>
                    <a:lstStyle/>
                    <a:p>
                      <a:r>
                        <a:rPr lang="en-US" sz="3200" dirty="0">
                          <a:latin typeface="Roboto" panose="02000000000000000000" pitchFamily="2" charset="0"/>
                          <a:ea typeface="Roboto" panose="02000000000000000000" pitchFamily="2" charset="0"/>
                        </a:rPr>
                        <a:t>Chromosome analysis and cultures for send out to outside lab for L1CAM familial variant testing </a:t>
                      </a:r>
                    </a:p>
                  </a:txBody>
                  <a:tcPr>
                    <a:lnB>
                      <a:noFill/>
                    </a:lnB>
                    <a:solidFill>
                      <a:schemeClr val="bg1"/>
                    </a:solidFill>
                  </a:tcPr>
                </a:tc>
                <a:extLst>
                  <a:ext uri="{0D108BD9-81ED-4DB2-BD59-A6C34878D82A}">
                    <a16:rowId xmlns:a16="http://schemas.microsoft.com/office/drawing/2014/main" val="3873108905"/>
                  </a:ext>
                </a:extLst>
              </a:tr>
              <a:tr h="1805486">
                <a:tc>
                  <a:txBody>
                    <a:bodyPr/>
                    <a:lstStyle/>
                    <a:p>
                      <a:r>
                        <a:rPr lang="en-US" sz="3200" b="1" dirty="0">
                          <a:latin typeface="Roboto" panose="02000000000000000000" pitchFamily="2" charset="0"/>
                          <a:ea typeface="Roboto" panose="02000000000000000000" pitchFamily="2" charset="0"/>
                        </a:rPr>
                        <a:t>GC Review</a:t>
                      </a:r>
                      <a:endParaRPr lang="en-US" sz="3200" dirty="0">
                        <a:latin typeface="Roboto" panose="02000000000000000000" pitchFamily="2" charset="0"/>
                        <a:ea typeface="Roboto" panose="02000000000000000000" pitchFamily="2" charset="0"/>
                      </a:endParaRPr>
                    </a:p>
                  </a:txBody>
                  <a:tcPr>
                    <a:lnR>
                      <a:noFill/>
                    </a:lnR>
                    <a:solidFill>
                      <a:schemeClr val="bg1"/>
                    </a:solidFill>
                  </a:tcPr>
                </a:tc>
                <a:tc>
                  <a:txBody>
                    <a:bodyPr/>
                    <a:lstStyle/>
                    <a:p>
                      <a:pPr marL="0" marR="0" lvl="0" indent="0" algn="l" defTabSz="2880360" rtl="0" eaLnBrk="1" fontAlgn="auto" latinLnBrk="0" hangingPunct="1">
                        <a:lnSpc>
                          <a:spcPct val="100000"/>
                        </a:lnSpc>
                        <a:spcBef>
                          <a:spcPts val="0"/>
                        </a:spcBef>
                        <a:spcAft>
                          <a:spcPts val="0"/>
                        </a:spcAft>
                        <a:buClrTx/>
                        <a:buSzTx/>
                        <a:buFontTx/>
                        <a:buNone/>
                        <a:tabLst/>
                        <a:defRPr/>
                      </a:pPr>
                      <a:r>
                        <a:rPr lang="en-US" sz="3200" dirty="0">
                          <a:latin typeface="Roboto" panose="02000000000000000000" pitchFamily="2" charset="0"/>
                          <a:ea typeface="Roboto" panose="02000000000000000000" pitchFamily="2" charset="0"/>
                        </a:rPr>
                        <a:t>Upon sample review, it was noted that sufficient AF was received to send direct AF (instead of culturing first, as initially  requested) to the lab performing L1CAM testing while maintaining back-up and cultures for the chromosome analysis. After consultation with the OHP, direct AF was sent for testing, rather than waiting for cultures. </a:t>
                      </a:r>
                    </a:p>
                  </a:txBody>
                  <a:tcPr>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16950188"/>
                  </a:ext>
                </a:extLst>
              </a:tr>
              <a:tr h="654720">
                <a:tc>
                  <a:txBody>
                    <a:bodyPr/>
                    <a:lstStyle/>
                    <a:p>
                      <a:r>
                        <a:rPr lang="en-US" sz="3200" b="1" dirty="0">
                          <a:latin typeface="Roboto" panose="02000000000000000000" pitchFamily="2" charset="0"/>
                          <a:ea typeface="Roboto" panose="02000000000000000000" pitchFamily="2" charset="0"/>
                        </a:rPr>
                        <a:t>Results</a:t>
                      </a:r>
                      <a:endParaRPr lang="en-US" sz="3200" dirty="0">
                        <a:latin typeface="Roboto" panose="02000000000000000000" pitchFamily="2" charset="0"/>
                        <a:ea typeface="Roboto" panose="02000000000000000000" pitchFamily="2" charset="0"/>
                      </a:endParaRPr>
                    </a:p>
                  </a:txBody>
                  <a:tcPr/>
                </a:tc>
                <a:tc>
                  <a:txBody>
                    <a:bodyPr/>
                    <a:lstStyle/>
                    <a:p>
                      <a:r>
                        <a:rPr lang="en-US" sz="3200" dirty="0">
                          <a:latin typeface="Roboto" panose="02000000000000000000" pitchFamily="2" charset="0"/>
                          <a:ea typeface="Roboto" panose="02000000000000000000" pitchFamily="2" charset="0"/>
                        </a:rPr>
                        <a:t>Positive for familial variant </a:t>
                      </a:r>
                    </a:p>
                  </a:txBody>
                  <a:tcPr>
                    <a:lnT>
                      <a:noFill/>
                    </a:lnT>
                  </a:tcPr>
                </a:tc>
                <a:extLst>
                  <a:ext uri="{0D108BD9-81ED-4DB2-BD59-A6C34878D82A}">
                    <a16:rowId xmlns:a16="http://schemas.microsoft.com/office/drawing/2014/main" val="3592572166"/>
                  </a:ext>
                </a:extLst>
              </a:tr>
              <a:tr h="2344342">
                <a:tc>
                  <a:txBody>
                    <a:bodyPr/>
                    <a:lstStyle/>
                    <a:p>
                      <a:r>
                        <a:rPr lang="en-US" sz="3600" b="1" dirty="0">
                          <a:latin typeface="Roboto" panose="02000000000000000000" pitchFamily="2" charset="0"/>
                          <a:ea typeface="Roboto" panose="02000000000000000000" pitchFamily="2" charset="0"/>
                        </a:rPr>
                        <a:t>Discussion</a:t>
                      </a:r>
                      <a:endParaRPr lang="en-US" sz="3600" dirty="0">
                        <a:latin typeface="Roboto" panose="02000000000000000000" pitchFamily="2" charset="0"/>
                        <a:ea typeface="Roboto" panose="02000000000000000000" pitchFamily="2" charset="0"/>
                      </a:endParaRPr>
                    </a:p>
                  </a:txBody>
                  <a:tcPr>
                    <a:solidFill>
                      <a:schemeClr val="bg1">
                        <a:lumMod val="75000"/>
                        <a:alpha val="20000"/>
                      </a:schemeClr>
                    </a:solidFill>
                  </a:tcPr>
                </a:tc>
                <a:tc>
                  <a:txBody>
                    <a:bodyPr/>
                    <a:lstStyle/>
                    <a:p>
                      <a:r>
                        <a:rPr lang="en-US" sz="3600" dirty="0">
                          <a:latin typeface="Roboto" panose="02000000000000000000" pitchFamily="2" charset="0"/>
                          <a:ea typeface="Roboto" panose="02000000000000000000" pitchFamily="2" charset="0"/>
                        </a:rPr>
                        <a:t>This case illustrates how sample review, in conjunction with consideration of the most efficient use of what is often a limited sample, results in appropriate test prioritization. Recognizing that the L1CAM test was the most important, even though not being performed in our lab, allowed the lab GC to offer an alternative test option which sped up the reporting of the test of highest concern for the family.</a:t>
                      </a:r>
                    </a:p>
                  </a:txBody>
                  <a:tcPr>
                    <a:solidFill>
                      <a:schemeClr val="bg1">
                        <a:lumMod val="75000"/>
                        <a:alpha val="20000"/>
                      </a:schemeClr>
                    </a:solidFill>
                  </a:tcPr>
                </a:tc>
                <a:extLst>
                  <a:ext uri="{0D108BD9-81ED-4DB2-BD59-A6C34878D82A}">
                    <a16:rowId xmlns:a16="http://schemas.microsoft.com/office/drawing/2014/main" val="655878255"/>
                  </a:ext>
                </a:extLst>
              </a:tr>
            </a:tbl>
          </a:graphicData>
        </a:graphic>
      </p:graphicFrame>
      <p:graphicFrame>
        <p:nvGraphicFramePr>
          <p:cNvPr id="15" name="Table 14">
            <a:extLst>
              <a:ext uri="{FF2B5EF4-FFF2-40B4-BE49-F238E27FC236}">
                <a16:creationId xmlns:a16="http://schemas.microsoft.com/office/drawing/2014/main" id="{5D8862E0-5A35-AFA9-34C0-4C4AB54A31EC}"/>
              </a:ext>
            </a:extLst>
          </p:cNvPr>
          <p:cNvGraphicFramePr>
            <a:graphicFrameLocks noGrp="1"/>
          </p:cNvGraphicFramePr>
          <p:nvPr>
            <p:extLst>
              <p:ext uri="{D42A27DB-BD31-4B8C-83A1-F6EECF244321}">
                <p14:modId xmlns:p14="http://schemas.microsoft.com/office/powerpoint/2010/main" val="630063173"/>
              </p:ext>
            </p:extLst>
          </p:nvPr>
        </p:nvGraphicFramePr>
        <p:xfrm>
          <a:off x="11950625" y="15883703"/>
          <a:ext cx="25539775" cy="9984968"/>
        </p:xfrm>
        <a:graphic>
          <a:graphicData uri="http://schemas.openxmlformats.org/drawingml/2006/table">
            <a:tbl>
              <a:tblPr bandRow="1">
                <a:tableStyleId>{0E3FDE45-AF77-4B5C-9715-49D594BDF05E}</a:tableStyleId>
              </a:tblPr>
              <a:tblGrid>
                <a:gridCol w="2442643">
                  <a:extLst>
                    <a:ext uri="{9D8B030D-6E8A-4147-A177-3AD203B41FA5}">
                      <a16:colId xmlns:a16="http://schemas.microsoft.com/office/drawing/2014/main" val="1152638455"/>
                    </a:ext>
                  </a:extLst>
                </a:gridCol>
                <a:gridCol w="23097132">
                  <a:extLst>
                    <a:ext uri="{9D8B030D-6E8A-4147-A177-3AD203B41FA5}">
                      <a16:colId xmlns:a16="http://schemas.microsoft.com/office/drawing/2014/main" val="2249745484"/>
                    </a:ext>
                  </a:extLst>
                </a:gridCol>
              </a:tblGrid>
              <a:tr h="1544390">
                <a:tc>
                  <a:txBody>
                    <a:bodyPr/>
                    <a:lstStyle/>
                    <a:p>
                      <a:r>
                        <a:rPr lang="en-US" sz="3200" b="1" dirty="0">
                          <a:latin typeface="Roboto" panose="02000000000000000000" pitchFamily="2" charset="0"/>
                          <a:ea typeface="Roboto" panose="02000000000000000000" pitchFamily="2" charset="0"/>
                        </a:rPr>
                        <a:t>History</a:t>
                      </a:r>
                      <a:endParaRPr lang="en-US" sz="3200" dirty="0">
                        <a:latin typeface="Roboto" panose="02000000000000000000" pitchFamily="2" charset="0"/>
                        <a:ea typeface="Roboto" panose="02000000000000000000" pitchFamily="2" charset="0"/>
                      </a:endParaRPr>
                    </a:p>
                  </a:txBody>
                  <a:tcPr>
                    <a:solidFill>
                      <a:schemeClr val="bg1"/>
                    </a:solidFill>
                  </a:tcPr>
                </a:tc>
                <a:tc>
                  <a:txBody>
                    <a:bodyPr/>
                    <a:lstStyle/>
                    <a:p>
                      <a:pPr marL="0" indent="0">
                        <a:buNone/>
                      </a:pPr>
                      <a:r>
                        <a:rPr lang="en-US" sz="3200" dirty="0">
                          <a:latin typeface="Roboto" panose="02000000000000000000" pitchFamily="2" charset="0"/>
                          <a:ea typeface="Roboto" panose="02000000000000000000" pitchFamily="2" charset="0"/>
                        </a:rPr>
                        <a:t>Amniotic fluid was received from a patient carrying a fetus with skeletal abnormalities (small bell-shaped chest, retrognathia, syndactyly, arthrogryposis).</a:t>
                      </a:r>
                    </a:p>
                  </a:txBody>
                  <a:tcPr>
                    <a:solidFill>
                      <a:schemeClr val="bg1"/>
                    </a:solidFill>
                  </a:tcPr>
                </a:tc>
                <a:extLst>
                  <a:ext uri="{0D108BD9-81ED-4DB2-BD59-A6C34878D82A}">
                    <a16:rowId xmlns:a16="http://schemas.microsoft.com/office/drawing/2014/main" val="3676239929"/>
                  </a:ext>
                </a:extLst>
              </a:tr>
              <a:tr h="684745">
                <a:tc>
                  <a:txBody>
                    <a:bodyPr/>
                    <a:lstStyle/>
                    <a:p>
                      <a:r>
                        <a:rPr lang="en-US" sz="3200" b="1" dirty="0">
                          <a:latin typeface="Roboto" panose="02000000000000000000" pitchFamily="2" charset="0"/>
                          <a:ea typeface="Roboto" panose="02000000000000000000" pitchFamily="2" charset="0"/>
                        </a:rPr>
                        <a:t>Orders</a:t>
                      </a:r>
                      <a:endParaRPr lang="en-US" sz="3200" dirty="0">
                        <a:latin typeface="Roboto" panose="02000000000000000000" pitchFamily="2" charset="0"/>
                        <a:ea typeface="Roboto" panose="02000000000000000000" pitchFamily="2" charset="0"/>
                      </a:endParaRPr>
                    </a:p>
                  </a:txBody>
                  <a:tcPr>
                    <a:solidFill>
                      <a:schemeClr val="bg1"/>
                    </a:solidFill>
                  </a:tcPr>
                </a:tc>
                <a:tc>
                  <a:txBody>
                    <a:bodyPr/>
                    <a:lstStyle/>
                    <a:p>
                      <a:pPr marL="2057400" indent="-2057400">
                        <a:buNone/>
                      </a:pPr>
                      <a:r>
                        <a:rPr lang="en-US" sz="3200" dirty="0">
                          <a:latin typeface="Roboto" panose="02000000000000000000" pitchFamily="2" charset="0"/>
                          <a:ea typeface="Roboto" panose="02000000000000000000" pitchFamily="2" charset="0"/>
                        </a:rPr>
                        <a:t>Chromosomal microarray (CMA) and skeletal dysplasia sequencing panel</a:t>
                      </a:r>
                    </a:p>
                  </a:txBody>
                  <a:tcPr>
                    <a:solidFill>
                      <a:schemeClr val="bg1"/>
                    </a:solidFill>
                  </a:tcPr>
                </a:tc>
                <a:extLst>
                  <a:ext uri="{0D108BD9-81ED-4DB2-BD59-A6C34878D82A}">
                    <a16:rowId xmlns:a16="http://schemas.microsoft.com/office/drawing/2014/main" val="3873108905"/>
                  </a:ext>
                </a:extLst>
              </a:tr>
              <a:tr h="2481055">
                <a:tc>
                  <a:txBody>
                    <a:bodyPr/>
                    <a:lstStyle/>
                    <a:p>
                      <a:r>
                        <a:rPr lang="en-US" sz="3200" b="1" dirty="0">
                          <a:latin typeface="Roboto" panose="02000000000000000000" pitchFamily="2" charset="0"/>
                          <a:ea typeface="Roboto" panose="02000000000000000000" pitchFamily="2" charset="0"/>
                        </a:rPr>
                        <a:t>GC Review</a:t>
                      </a:r>
                      <a:endParaRPr lang="en-US" sz="3200" dirty="0">
                        <a:latin typeface="Roboto" panose="02000000000000000000" pitchFamily="2" charset="0"/>
                        <a:ea typeface="Roboto" panose="02000000000000000000" pitchFamily="2" charset="0"/>
                      </a:endParaRPr>
                    </a:p>
                  </a:txBody>
                  <a:tcPr>
                    <a:solidFill>
                      <a:schemeClr val="bg1"/>
                    </a:solidFill>
                  </a:tcPr>
                </a:tc>
                <a:tc>
                  <a:txBody>
                    <a:bodyPr/>
                    <a:lstStyle/>
                    <a:p>
                      <a:pPr marL="0" indent="0" algn="l">
                        <a:buNone/>
                      </a:pPr>
                      <a:r>
                        <a:rPr lang="en-US" sz="3200" dirty="0">
                          <a:latin typeface="Roboto" panose="02000000000000000000" pitchFamily="2" charset="0"/>
                          <a:ea typeface="Roboto" panose="02000000000000000000" pitchFamily="2" charset="0"/>
                        </a:rPr>
                        <a:t>CMA was performed on a direct extraction and identified a large (25.5 Mb) terminal region of homozygosity on chromosome 14 suspicious for uniparental disomy (UPD14). Given the fetal ultrasound findings, Kagami-Ogata syndrome (paternal UPD14) was suspected. Based on the combination of clinical and laboratory findings, UPD14 testing was added and prioritized for sendout prior to completion of culturing required for gene panel sequencing. </a:t>
                      </a:r>
                    </a:p>
                  </a:txBody>
                  <a:tcPr>
                    <a:solidFill>
                      <a:schemeClr val="bg1"/>
                    </a:solidFill>
                  </a:tcPr>
                </a:tc>
                <a:extLst>
                  <a:ext uri="{0D108BD9-81ED-4DB2-BD59-A6C34878D82A}">
                    <a16:rowId xmlns:a16="http://schemas.microsoft.com/office/drawing/2014/main" val="1616950188"/>
                  </a:ext>
                </a:extLst>
              </a:tr>
              <a:tr h="1261372">
                <a:tc>
                  <a:txBody>
                    <a:bodyPr/>
                    <a:lstStyle/>
                    <a:p>
                      <a:r>
                        <a:rPr lang="en-US" sz="3200" b="1" dirty="0">
                          <a:latin typeface="Roboto" panose="02000000000000000000" pitchFamily="2" charset="0"/>
                          <a:ea typeface="Roboto" panose="02000000000000000000" pitchFamily="2" charset="0"/>
                        </a:rPr>
                        <a:t>Results</a:t>
                      </a:r>
                      <a:endParaRPr lang="en-US" sz="3200" dirty="0">
                        <a:latin typeface="Roboto" panose="02000000000000000000" pitchFamily="2" charset="0"/>
                        <a:ea typeface="Roboto" panose="02000000000000000000" pitchFamily="2" charset="0"/>
                      </a:endParaRPr>
                    </a:p>
                  </a:txBody>
                  <a:tcPr>
                    <a:solidFill>
                      <a:schemeClr val="bg1"/>
                    </a:solidFill>
                  </a:tcPr>
                </a:tc>
                <a:tc>
                  <a:txBody>
                    <a:bodyPr/>
                    <a:lstStyle/>
                    <a:p>
                      <a:pPr marL="0" indent="0">
                        <a:buNone/>
                      </a:pPr>
                      <a:r>
                        <a:rPr lang="en-US" sz="3200" dirty="0">
                          <a:latin typeface="Roboto" panose="02000000000000000000" pitchFamily="2" charset="0"/>
                          <a:ea typeface="Roboto" panose="02000000000000000000" pitchFamily="2" charset="0"/>
                        </a:rPr>
                        <a:t>Paternal segmental </a:t>
                      </a:r>
                      <a:r>
                        <a:rPr lang="en-US" sz="3200" dirty="0" err="1">
                          <a:latin typeface="Roboto" panose="02000000000000000000" pitchFamily="2" charset="0"/>
                          <a:ea typeface="Roboto" panose="02000000000000000000" pitchFamily="2" charset="0"/>
                        </a:rPr>
                        <a:t>isoUPD</a:t>
                      </a:r>
                      <a:r>
                        <a:rPr lang="en-US" sz="3200" dirty="0">
                          <a:latin typeface="Roboto" panose="02000000000000000000" pitchFamily="2" charset="0"/>
                          <a:ea typeface="Roboto" panose="02000000000000000000" pitchFamily="2" charset="0"/>
                        </a:rPr>
                        <a:t> for the terminal end of the q arm of chromosome 14. This region includes the disease-relevant imprinted cluster at 14q32 and is predicted to result in Kagami-Ogata syndrome.</a:t>
                      </a:r>
                    </a:p>
                  </a:txBody>
                  <a:tcPr>
                    <a:solidFill>
                      <a:schemeClr val="bg1"/>
                    </a:solidFill>
                  </a:tcPr>
                </a:tc>
                <a:extLst>
                  <a:ext uri="{0D108BD9-81ED-4DB2-BD59-A6C34878D82A}">
                    <a16:rowId xmlns:a16="http://schemas.microsoft.com/office/drawing/2014/main" val="3592572166"/>
                  </a:ext>
                </a:extLst>
              </a:tr>
              <a:tr h="4013406">
                <a:tc>
                  <a:txBody>
                    <a:bodyPr/>
                    <a:lstStyle/>
                    <a:p>
                      <a:r>
                        <a:rPr lang="en-US" sz="3600" b="1" dirty="0">
                          <a:latin typeface="Roboto" panose="02000000000000000000" pitchFamily="2" charset="0"/>
                          <a:ea typeface="Roboto" panose="02000000000000000000" pitchFamily="2" charset="0"/>
                        </a:rPr>
                        <a:t>Discussion</a:t>
                      </a:r>
                      <a:endParaRPr lang="en-US" sz="3600" dirty="0">
                        <a:latin typeface="Roboto" panose="02000000000000000000" pitchFamily="2" charset="0"/>
                        <a:ea typeface="Roboto" panose="02000000000000000000" pitchFamily="2" charset="0"/>
                      </a:endParaRPr>
                    </a:p>
                  </a:txBody>
                  <a:tcPr>
                    <a:solidFill>
                      <a:schemeClr val="bg1">
                        <a:lumMod val="75000"/>
                        <a:alpha val="20000"/>
                      </a:schemeClr>
                    </a:solidFill>
                  </a:tcPr>
                </a:tc>
                <a:tc>
                  <a:txBody>
                    <a:bodyPr/>
                    <a:lstStyle/>
                    <a:p>
                      <a:r>
                        <a:rPr lang="en-US" sz="3600" dirty="0">
                          <a:latin typeface="Roboto" panose="02000000000000000000" pitchFamily="2" charset="0"/>
                          <a:ea typeface="Roboto" panose="02000000000000000000" pitchFamily="2" charset="0"/>
                        </a:rPr>
                        <a:t>Prenatal review is an ongoing process that includes everything from reviewing the indication for testing, sample(s) received, and does not end until results are reported, and no further testing is needed/desired. In this case, the CMA result suggested an explanation for the fetal ultrasound findings, and the lab GC recognized that the skeletal dysplasia panel might not be needed, if UPD14 could be confirmed.  Thus, the results and implications for the fetus were discussed with the OHP, and confirmatory UPD testing was ordered, and reported prior to the skeletal dysplasia test being run. This allowed the option of canceling the expensive NGS  skeletal dysplasia panel that was no longer needed and provided a timely diagnosis for this fetus.</a:t>
                      </a:r>
                    </a:p>
                  </a:txBody>
                  <a:tcPr>
                    <a:solidFill>
                      <a:schemeClr val="bg1">
                        <a:lumMod val="75000"/>
                        <a:alpha val="20000"/>
                      </a:schemeClr>
                    </a:solidFill>
                  </a:tcPr>
                </a:tc>
                <a:extLst>
                  <a:ext uri="{0D108BD9-81ED-4DB2-BD59-A6C34878D82A}">
                    <a16:rowId xmlns:a16="http://schemas.microsoft.com/office/drawing/2014/main" val="655878255"/>
                  </a:ext>
                </a:extLst>
              </a:tr>
            </a:tbl>
          </a:graphicData>
        </a:graphic>
      </p:graphicFrame>
      <p:graphicFrame>
        <p:nvGraphicFramePr>
          <p:cNvPr id="16" name="Table 15">
            <a:extLst>
              <a:ext uri="{FF2B5EF4-FFF2-40B4-BE49-F238E27FC236}">
                <a16:creationId xmlns:a16="http://schemas.microsoft.com/office/drawing/2014/main" id="{AB06070E-2476-8501-1CB0-36260782FD15}"/>
              </a:ext>
            </a:extLst>
          </p:cNvPr>
          <p:cNvGraphicFramePr>
            <a:graphicFrameLocks noGrp="1"/>
          </p:cNvGraphicFramePr>
          <p:nvPr>
            <p:extLst>
              <p:ext uri="{D42A27DB-BD31-4B8C-83A1-F6EECF244321}">
                <p14:modId xmlns:p14="http://schemas.microsoft.com/office/powerpoint/2010/main" val="1228120246"/>
              </p:ext>
            </p:extLst>
          </p:nvPr>
        </p:nvGraphicFramePr>
        <p:xfrm>
          <a:off x="10530848" y="26700115"/>
          <a:ext cx="26990049" cy="8625362"/>
        </p:xfrm>
        <a:graphic>
          <a:graphicData uri="http://schemas.openxmlformats.org/drawingml/2006/table">
            <a:tbl>
              <a:tblPr bandRow="1">
                <a:tableStyleId>{0E3FDE45-AF77-4B5C-9715-49D594BDF05E}</a:tableStyleId>
              </a:tblPr>
              <a:tblGrid>
                <a:gridCol w="2583573">
                  <a:extLst>
                    <a:ext uri="{9D8B030D-6E8A-4147-A177-3AD203B41FA5}">
                      <a16:colId xmlns:a16="http://schemas.microsoft.com/office/drawing/2014/main" val="1152638455"/>
                    </a:ext>
                  </a:extLst>
                </a:gridCol>
                <a:gridCol w="24406476">
                  <a:extLst>
                    <a:ext uri="{9D8B030D-6E8A-4147-A177-3AD203B41FA5}">
                      <a16:colId xmlns:a16="http://schemas.microsoft.com/office/drawing/2014/main" val="2249745484"/>
                    </a:ext>
                  </a:extLst>
                </a:gridCol>
              </a:tblGrid>
              <a:tr h="1700072">
                <a:tc>
                  <a:txBody>
                    <a:bodyPr/>
                    <a:lstStyle/>
                    <a:p>
                      <a:r>
                        <a:rPr lang="en-US" sz="3200" b="1" dirty="0">
                          <a:latin typeface="Roboto" panose="02000000000000000000" pitchFamily="2" charset="0"/>
                          <a:ea typeface="Roboto" panose="02000000000000000000" pitchFamily="2" charset="0"/>
                        </a:rPr>
                        <a:t>History</a:t>
                      </a:r>
                      <a:endParaRPr lang="en-US" sz="3200" dirty="0">
                        <a:latin typeface="Roboto" panose="02000000000000000000" pitchFamily="2" charset="0"/>
                        <a:ea typeface="Roboto" panose="02000000000000000000" pitchFamily="2" charset="0"/>
                      </a:endParaRPr>
                    </a:p>
                  </a:txBody>
                  <a:tcPr>
                    <a:solidFill>
                      <a:schemeClr val="bg1"/>
                    </a:solidFill>
                  </a:tcPr>
                </a:tc>
                <a:tc>
                  <a:txBody>
                    <a:bodyPr/>
                    <a:lstStyle/>
                    <a:p>
                      <a:pPr marL="0" marR="0" lvl="0" indent="0" algn="l" defTabSz="2880360" rtl="0" eaLnBrk="1" fontAlgn="auto" latinLnBrk="0" hangingPunct="1">
                        <a:lnSpc>
                          <a:spcPct val="100000"/>
                        </a:lnSpc>
                        <a:spcBef>
                          <a:spcPts val="0"/>
                        </a:spcBef>
                        <a:spcAft>
                          <a:spcPts val="0"/>
                        </a:spcAft>
                        <a:buClrTx/>
                        <a:buSzTx/>
                        <a:buFontTx/>
                        <a:buNone/>
                        <a:tabLst/>
                        <a:defRPr/>
                      </a:pPr>
                      <a:r>
                        <a:rPr lang="en-US" sz="3200" dirty="0">
                          <a:latin typeface="Roboto" panose="02000000000000000000" pitchFamily="2" charset="0"/>
                          <a:ea typeface="Roboto" panose="02000000000000000000" pitchFamily="2" charset="0"/>
                        </a:rPr>
                        <a:t>Female fetus at high-risk for trisomy 13 by cfDNA screening.  A small (3 mg), suboptimal (unusually thick, bloody villi; disintegrated significantly after incubating in trypsin) chorionic villus sample was received in lab. Maternal blood accompanied the fetal sample.</a:t>
                      </a:r>
                    </a:p>
                  </a:txBody>
                  <a:tcPr>
                    <a:solidFill>
                      <a:schemeClr val="bg1"/>
                    </a:solidFill>
                  </a:tcPr>
                </a:tc>
                <a:extLst>
                  <a:ext uri="{0D108BD9-81ED-4DB2-BD59-A6C34878D82A}">
                    <a16:rowId xmlns:a16="http://schemas.microsoft.com/office/drawing/2014/main" val="3676239929"/>
                  </a:ext>
                </a:extLst>
              </a:tr>
              <a:tr h="633360">
                <a:tc>
                  <a:txBody>
                    <a:bodyPr/>
                    <a:lstStyle/>
                    <a:p>
                      <a:r>
                        <a:rPr lang="en-US" sz="3200" b="1" dirty="0">
                          <a:latin typeface="Roboto" panose="02000000000000000000" pitchFamily="2" charset="0"/>
                          <a:ea typeface="Roboto" panose="02000000000000000000" pitchFamily="2" charset="0"/>
                        </a:rPr>
                        <a:t>Orders</a:t>
                      </a:r>
                      <a:endParaRPr lang="en-US" sz="3200" dirty="0">
                        <a:latin typeface="Roboto" panose="02000000000000000000" pitchFamily="2" charset="0"/>
                        <a:ea typeface="Roboto" panose="02000000000000000000" pitchFamily="2" charset="0"/>
                      </a:endParaRPr>
                    </a:p>
                  </a:txBody>
                  <a:tcPr>
                    <a:solidFill>
                      <a:schemeClr val="bg1"/>
                    </a:solidFill>
                  </a:tcPr>
                </a:tc>
                <a:tc>
                  <a:txBody>
                    <a:bodyPr/>
                    <a:lstStyle/>
                    <a:p>
                      <a:pPr marL="2057400" indent="-2057400">
                        <a:buNone/>
                      </a:pPr>
                      <a:r>
                        <a:rPr lang="en-US" sz="3200" dirty="0">
                          <a:latin typeface="Roboto" panose="02000000000000000000" pitchFamily="2" charset="0"/>
                          <a:ea typeface="Roboto" panose="02000000000000000000" pitchFamily="2" charset="0"/>
                        </a:rPr>
                        <a:t>FISH (aneuploidy panel) and chromosome analysis. </a:t>
                      </a:r>
                    </a:p>
                  </a:txBody>
                  <a:tcPr>
                    <a:solidFill>
                      <a:schemeClr val="bg1"/>
                    </a:solidFill>
                  </a:tcPr>
                </a:tc>
                <a:extLst>
                  <a:ext uri="{0D108BD9-81ED-4DB2-BD59-A6C34878D82A}">
                    <a16:rowId xmlns:a16="http://schemas.microsoft.com/office/drawing/2014/main" val="3873108905"/>
                  </a:ext>
                </a:extLst>
              </a:tr>
              <a:tr h="1791339">
                <a:tc>
                  <a:txBody>
                    <a:bodyPr/>
                    <a:lstStyle/>
                    <a:p>
                      <a:r>
                        <a:rPr lang="en-US" sz="3200" b="1" dirty="0">
                          <a:latin typeface="Roboto" panose="02000000000000000000" pitchFamily="2" charset="0"/>
                          <a:ea typeface="Roboto" panose="02000000000000000000" pitchFamily="2" charset="0"/>
                        </a:rPr>
                        <a:t>GC Review</a:t>
                      </a:r>
                      <a:endParaRPr lang="en-US" sz="3200" dirty="0">
                        <a:latin typeface="Roboto" panose="02000000000000000000" pitchFamily="2" charset="0"/>
                        <a:ea typeface="Roboto" panose="02000000000000000000" pitchFamily="2" charset="0"/>
                      </a:endParaRPr>
                    </a:p>
                  </a:txBody>
                  <a:tcPr>
                    <a:solidFill>
                      <a:schemeClr val="bg1"/>
                    </a:solidFill>
                  </a:tcPr>
                </a:tc>
                <a:tc>
                  <a:txBody>
                    <a:bodyPr/>
                    <a:lstStyle/>
                    <a:p>
                      <a:pPr marL="0" marR="0" lvl="0" indent="0" algn="l" defTabSz="2880360" rtl="0" eaLnBrk="1" fontAlgn="auto" latinLnBrk="0" hangingPunct="1">
                        <a:lnSpc>
                          <a:spcPct val="100000"/>
                        </a:lnSpc>
                        <a:spcBef>
                          <a:spcPts val="0"/>
                        </a:spcBef>
                        <a:spcAft>
                          <a:spcPts val="0"/>
                        </a:spcAft>
                        <a:buClrTx/>
                        <a:buSzTx/>
                        <a:buFontTx/>
                        <a:buNone/>
                        <a:tabLst/>
                        <a:defRPr/>
                      </a:pPr>
                      <a:r>
                        <a:rPr lang="en-US" sz="3200" dirty="0">
                          <a:latin typeface="Roboto" panose="02000000000000000000" pitchFamily="2" charset="0"/>
                          <a:ea typeface="Roboto" panose="02000000000000000000" pitchFamily="2" charset="0"/>
                        </a:rPr>
                        <a:t>Aneuploidy FISH results showed normal female. Due to the bloody/poor condition of the CVS received, the lab GC contacted the OHP and recommended adding maternal cell contamination (MCC) testing as the normal FISH result may be due to the presence of MCC.</a:t>
                      </a:r>
                    </a:p>
                  </a:txBody>
                  <a:tcPr>
                    <a:solidFill>
                      <a:schemeClr val="bg1"/>
                    </a:solidFill>
                  </a:tcPr>
                </a:tc>
                <a:extLst>
                  <a:ext uri="{0D108BD9-81ED-4DB2-BD59-A6C34878D82A}">
                    <a16:rowId xmlns:a16="http://schemas.microsoft.com/office/drawing/2014/main" val="1616950188"/>
                  </a:ext>
                </a:extLst>
              </a:tr>
              <a:tr h="800434">
                <a:tc>
                  <a:txBody>
                    <a:bodyPr/>
                    <a:lstStyle/>
                    <a:p>
                      <a:r>
                        <a:rPr lang="en-US" sz="3200" b="1" dirty="0">
                          <a:latin typeface="Roboto" panose="02000000000000000000" pitchFamily="2" charset="0"/>
                          <a:ea typeface="Roboto" panose="02000000000000000000" pitchFamily="2" charset="0"/>
                        </a:rPr>
                        <a:t>Results</a:t>
                      </a:r>
                      <a:endParaRPr lang="en-US" sz="3200" dirty="0">
                        <a:latin typeface="Roboto" panose="02000000000000000000" pitchFamily="2" charset="0"/>
                        <a:ea typeface="Roboto" panose="02000000000000000000" pitchFamily="2" charset="0"/>
                      </a:endParaRPr>
                    </a:p>
                  </a:txBody>
                  <a:tcPr/>
                </a:tc>
                <a:tc>
                  <a:txBody>
                    <a:bodyPr/>
                    <a:lstStyle/>
                    <a:p>
                      <a:pPr marL="2057400" indent="-2057400">
                        <a:buNone/>
                      </a:pPr>
                      <a:r>
                        <a:rPr lang="en-US" sz="3200" dirty="0">
                          <a:latin typeface="Roboto" panose="02000000000000000000" pitchFamily="2" charset="0"/>
                          <a:ea typeface="Roboto" panose="02000000000000000000" pitchFamily="2" charset="0"/>
                        </a:rPr>
                        <a:t>MCC was performed on pour off from coverslips for chromosome analysis and showed a single maternal genotype (100%).</a:t>
                      </a:r>
                    </a:p>
                  </a:txBody>
                  <a:tcPr/>
                </a:tc>
                <a:extLst>
                  <a:ext uri="{0D108BD9-81ED-4DB2-BD59-A6C34878D82A}">
                    <a16:rowId xmlns:a16="http://schemas.microsoft.com/office/drawing/2014/main" val="3592572166"/>
                  </a:ext>
                </a:extLst>
              </a:tr>
              <a:tr h="3700157">
                <a:tc>
                  <a:txBody>
                    <a:bodyPr/>
                    <a:lstStyle/>
                    <a:p>
                      <a:r>
                        <a:rPr lang="en-US" sz="3600" b="1" dirty="0">
                          <a:latin typeface="Roboto" panose="02000000000000000000" pitchFamily="2" charset="0"/>
                          <a:ea typeface="Roboto" panose="02000000000000000000" pitchFamily="2" charset="0"/>
                        </a:rPr>
                        <a:t>Discussion</a:t>
                      </a:r>
                      <a:endParaRPr lang="en-US" sz="3600" dirty="0">
                        <a:latin typeface="Roboto" panose="02000000000000000000" pitchFamily="2" charset="0"/>
                        <a:ea typeface="Roboto" panose="02000000000000000000" pitchFamily="2" charset="0"/>
                      </a:endParaRPr>
                    </a:p>
                  </a:txBody>
                  <a:tcPr>
                    <a:solidFill>
                      <a:schemeClr val="bg1">
                        <a:lumMod val="75000"/>
                        <a:alpha val="20000"/>
                      </a:schemeClr>
                    </a:solidFill>
                  </a:tcPr>
                </a:tc>
                <a:tc>
                  <a:txBody>
                    <a:bodyPr/>
                    <a:lstStyle/>
                    <a:p>
                      <a:r>
                        <a:rPr lang="en-US" sz="3600" dirty="0">
                          <a:latin typeface="Roboto" panose="02000000000000000000" pitchFamily="2" charset="0"/>
                          <a:ea typeface="Roboto" panose="02000000000000000000" pitchFamily="2" charset="0"/>
                        </a:rPr>
                        <a:t>This is another example of the review process involving more than just the initial indication review.  Here the GC noted that the incoming sample was suboptimal in both volume and substance.  Given the normal female FISH results, it was deemed prudent to run MCC studies on the sample that was as closely related to the cells being karyotyped as possible. Thus, fluid removed from the cells after the first feeding (pour off) was tested.  The GC noted that the normal female results were suspect in this circumstance, allowed for repeat testing by amniocentesis and an accurate fetal chromosome assessment.</a:t>
                      </a:r>
                    </a:p>
                  </a:txBody>
                  <a:tcPr>
                    <a:solidFill>
                      <a:schemeClr val="bg1">
                        <a:lumMod val="75000"/>
                        <a:alpha val="20000"/>
                      </a:schemeClr>
                    </a:solidFill>
                  </a:tcPr>
                </a:tc>
                <a:extLst>
                  <a:ext uri="{0D108BD9-81ED-4DB2-BD59-A6C34878D82A}">
                    <a16:rowId xmlns:a16="http://schemas.microsoft.com/office/drawing/2014/main" val="655878255"/>
                  </a:ext>
                </a:extLst>
              </a:tr>
            </a:tbl>
          </a:graphicData>
        </a:graphic>
      </p:graphicFrame>
    </p:spTree>
    <p:extLst>
      <p:ext uri="{BB962C8B-B14F-4D97-AF65-F5344CB8AC3E}">
        <p14:creationId xmlns:p14="http://schemas.microsoft.com/office/powerpoint/2010/main" val="2895778993"/>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Theme Colors_v2  -  Read-Only">
  <a:themeElements>
    <a:clrScheme name="ARUP Rebrand Palette">
      <a:dk1>
        <a:srgbClr val="4B4B4B"/>
      </a:dk1>
      <a:lt1>
        <a:srgbClr val="FFFFFF"/>
      </a:lt1>
      <a:dk2>
        <a:srgbClr val="777777"/>
      </a:dk2>
      <a:lt2>
        <a:srgbClr val="F5F5F5"/>
      </a:lt2>
      <a:accent1>
        <a:srgbClr val="DDDDDD"/>
      </a:accent1>
      <a:accent2>
        <a:srgbClr val="A6192E"/>
      </a:accent2>
      <a:accent3>
        <a:srgbClr val="6D0020"/>
      </a:accent3>
      <a:accent4>
        <a:srgbClr val="B1E4E3"/>
      </a:accent4>
      <a:accent5>
        <a:srgbClr val="009CA6"/>
      </a:accent5>
      <a:accent6>
        <a:srgbClr val="007377"/>
      </a:accent6>
      <a:hlink>
        <a:srgbClr val="009CA6"/>
      </a:hlink>
      <a:folHlink>
        <a:srgbClr val="AEE4E3"/>
      </a:folHlink>
    </a:clrScheme>
    <a:fontScheme name="ARUP Corporate Fonts">
      <a:majorFont>
        <a:latin typeface="URW Gothic L"/>
        <a:ea typeface=""/>
        <a:cs typeface=""/>
      </a:majorFont>
      <a:minorFont>
        <a:latin typeface="Robo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C9C826C-71BF-4545-96F1-17A65D29C15D}" vid="{431BAAD7-F935-5F4E-91D5-3DDA0A22927E}"/>
    </a:ext>
  </a:extLst>
</a:theme>
</file>

<file path=docProps/app.xml><?xml version="1.0" encoding="utf-8"?>
<Properties xmlns="http://schemas.openxmlformats.org/officeDocument/2006/extended-properties" xmlns:vt="http://schemas.openxmlformats.org/officeDocument/2006/docPropsVTypes">
  <Template>42x42 ARUP branded poster presentation</Template>
  <TotalTime>6345</TotalTime>
  <Words>1077</Words>
  <Application>Microsoft Office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Wingdings</vt:lpstr>
      <vt:lpstr>Courier New</vt:lpstr>
      <vt:lpstr>URW Gothic L</vt:lpstr>
      <vt:lpstr>Roboto</vt:lpstr>
      <vt:lpstr>Arial</vt:lpstr>
      <vt:lpstr>Roboto Light</vt:lpstr>
      <vt:lpstr>Theme Colors_v2  -  Read-Only</vt:lpstr>
      <vt:lpstr> Prenatal Cytogenetic Test Review Adds Value to Clinical Care – Illustrated by Example Cases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Prenatal Cytogenetic Test Review Adds Value to Clinical Care – Illustrated by Example Cases</dc:title>
  <dc:creator>LaGrave, Danielle</dc:creator>
  <cp:lastModifiedBy>LaGrave, Danielle</cp:lastModifiedBy>
  <cp:revision>19</cp:revision>
  <cp:lastPrinted>2019-03-21T22:21:04Z</cp:lastPrinted>
  <dcterms:created xsi:type="dcterms:W3CDTF">2023-01-27T18:10:22Z</dcterms:created>
  <dcterms:modified xsi:type="dcterms:W3CDTF">2023-02-23T23:43:06Z</dcterms:modified>
</cp:coreProperties>
</file>